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6" r:id="rId10"/>
    <p:sldId id="264" r:id="rId11"/>
    <p:sldId id="265" r:id="rId12"/>
  </p:sldIdLst>
  <p:sldSz cx="14630400" cy="8229600"/>
  <p:notesSz cx="8229600" cy="14630400"/>
  <p:embeddedFontLst>
    <p:embeddedFont>
      <p:font typeface="Bricolage Grotesque Semi Bold" panose="020B0604020202020204" charset="0"/>
      <p:regular r:id="rId14"/>
    </p:embeddedFont>
    <p:embeddedFont>
      <p:font typeface="Inter" panose="020B0604020202020204" charset="0"/>
      <p:regular r:id="rId15"/>
    </p:embeddedFont>
  </p:embeddedFontLst>
  <p:defaultTextStyle>
    <a:defPPr>
      <a:defRPr lang="ta-I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576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5377815" y="530543"/>
            <a:ext cx="2411611" cy="301466"/>
          </a:xfrm>
          <a:prstGeom prst="rect">
            <a:avLst/>
          </a:prstGeom>
          <a:noFill/>
          <a:ln/>
        </p:spPr>
        <p:txBody>
          <a:bodyPr wrap="none" lIns="0" tIns="0" rIns="0" bIns="0" rtlCol="0" anchor="t"/>
          <a:lstStyle/>
          <a:p>
            <a:pPr marL="0" indent="0" algn="ctr">
              <a:lnSpc>
                <a:spcPts val="2350"/>
              </a:lnSpc>
              <a:buNone/>
            </a:pPr>
            <a:endParaRPr lang="en-US" sz="1850" dirty="0"/>
          </a:p>
        </p:txBody>
      </p:sp>
      <p:pic>
        <p:nvPicPr>
          <p:cNvPr id="4" name="Image 1" descr="preencoded.png"/>
          <p:cNvPicPr>
            <a:picLocks noChangeAspect="1"/>
          </p:cNvPicPr>
          <p:nvPr/>
        </p:nvPicPr>
        <p:blipFill>
          <a:blip r:embed="rId3"/>
          <a:stretch>
            <a:fillRect/>
          </a:stretch>
        </p:blipFill>
        <p:spPr>
          <a:xfrm>
            <a:off x="395867" y="175498"/>
            <a:ext cx="1343620" cy="1313021"/>
          </a:xfrm>
          <a:prstGeom prst="rect">
            <a:avLst/>
          </a:prstGeom>
        </p:spPr>
      </p:pic>
      <p:sp>
        <p:nvSpPr>
          <p:cNvPr id="5" name="Text 1"/>
          <p:cNvSpPr/>
          <p:nvPr/>
        </p:nvSpPr>
        <p:spPr>
          <a:xfrm>
            <a:off x="2593419" y="1222653"/>
            <a:ext cx="9809798" cy="308610"/>
          </a:xfrm>
          <a:prstGeom prst="rect">
            <a:avLst/>
          </a:prstGeom>
          <a:noFill/>
          <a:ln/>
        </p:spPr>
        <p:txBody>
          <a:bodyPr wrap="none" lIns="0" tIns="0" rIns="0" bIns="0" rtlCol="0" anchor="t"/>
          <a:lstStyle/>
          <a:p>
            <a:pPr marL="0" indent="0" algn="l">
              <a:lnSpc>
                <a:spcPts val="2400"/>
              </a:lnSpc>
              <a:buNone/>
            </a:pPr>
            <a:endParaRPr lang="en-US" sz="1500" dirty="0"/>
          </a:p>
        </p:txBody>
      </p:sp>
      <p:sp>
        <p:nvSpPr>
          <p:cNvPr id="6" name="Text 2"/>
          <p:cNvSpPr/>
          <p:nvPr/>
        </p:nvSpPr>
        <p:spPr>
          <a:xfrm>
            <a:off x="541340" y="3285037"/>
            <a:ext cx="3285887" cy="301466"/>
          </a:xfrm>
          <a:prstGeom prst="rect">
            <a:avLst/>
          </a:prstGeom>
          <a:noFill/>
          <a:ln/>
        </p:spPr>
        <p:txBody>
          <a:bodyPr wrap="none" lIns="0" tIns="0" rIns="0" bIns="0" rtlCol="0" anchor="t"/>
          <a:lstStyle/>
          <a:p>
            <a:pPr marL="0" indent="0" algn="ctr">
              <a:lnSpc>
                <a:spcPts val="23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Project Review Presentation</a:t>
            </a:r>
            <a:endParaRPr lang="en-US" sz="1850" dirty="0"/>
          </a:p>
        </p:txBody>
      </p:sp>
      <p:sp>
        <p:nvSpPr>
          <p:cNvPr id="7" name="Text 3"/>
          <p:cNvSpPr/>
          <p:nvPr/>
        </p:nvSpPr>
        <p:spPr>
          <a:xfrm>
            <a:off x="395867" y="3519032"/>
            <a:ext cx="10688890" cy="1586131"/>
          </a:xfrm>
          <a:prstGeom prst="rect">
            <a:avLst/>
          </a:prstGeom>
          <a:noFill/>
          <a:ln/>
        </p:spPr>
        <p:txBody>
          <a:bodyPr wrap="square" lIns="0" tIns="0" rIns="0" bIns="0" rtlCol="0" anchor="t"/>
          <a:lstStyle/>
          <a:p>
            <a:pPr marL="0" indent="0" algn="ctr">
              <a:lnSpc>
                <a:spcPts val="6550"/>
              </a:lnSpc>
              <a:buNone/>
            </a:pPr>
            <a:r>
              <a:rPr lang="en-US" sz="3200" dirty="0">
                <a:solidFill>
                  <a:srgbClr val="2C2926"/>
                </a:solidFill>
                <a:latin typeface="Times New Roman" panose="02020603050405020304" pitchFamily="18" charset="0"/>
                <a:ea typeface="Bricolage Grotesque Semi Bold" pitchFamily="34" charset="-122"/>
                <a:cs typeface="Times New Roman" panose="02020603050405020304" pitchFamily="18" charset="0"/>
              </a:rPr>
              <a:t>SECURE AND INTERPERTABLE CREDIT SCORING WITH FEDERATED AI </a:t>
            </a:r>
            <a:endParaRPr lang="en-US" sz="3200" dirty="0">
              <a:latin typeface="Times New Roman" panose="02020603050405020304" pitchFamily="18" charset="0"/>
              <a:cs typeface="Times New Roman" panose="02020603050405020304" pitchFamily="18" charset="0"/>
            </a:endParaRPr>
          </a:p>
        </p:txBody>
      </p:sp>
      <p:sp>
        <p:nvSpPr>
          <p:cNvPr id="10" name="Text 6"/>
          <p:cNvSpPr/>
          <p:nvPr/>
        </p:nvSpPr>
        <p:spPr>
          <a:xfrm>
            <a:off x="771644" y="6922175"/>
            <a:ext cx="11624072" cy="308610"/>
          </a:xfrm>
          <a:prstGeom prst="rect">
            <a:avLst/>
          </a:prstGeom>
          <a:noFill/>
          <a:ln/>
        </p:spPr>
        <p:txBody>
          <a:bodyPr wrap="none" lIns="0" tIns="0" rIns="0" bIns="0" rtlCol="0" anchor="t"/>
          <a:lstStyle/>
          <a:p>
            <a:pPr marL="0" indent="0" algn="ctr">
              <a:lnSpc>
                <a:spcPts val="2400"/>
              </a:lnSpc>
              <a:buNone/>
            </a:pPr>
            <a:endParaRPr lang="en-US" sz="1500" dirty="0"/>
          </a:p>
        </p:txBody>
      </p:sp>
      <p:sp>
        <p:nvSpPr>
          <p:cNvPr id="11" name="Text 7"/>
          <p:cNvSpPr/>
          <p:nvPr/>
        </p:nvSpPr>
        <p:spPr>
          <a:xfrm>
            <a:off x="771644" y="7447836"/>
            <a:ext cx="11624072" cy="308610"/>
          </a:xfrm>
          <a:prstGeom prst="rect">
            <a:avLst/>
          </a:prstGeom>
          <a:noFill/>
          <a:ln/>
        </p:spPr>
        <p:txBody>
          <a:bodyPr wrap="none" lIns="0" tIns="0" rIns="0" bIns="0" rtlCol="0" anchor="t"/>
          <a:lstStyle/>
          <a:p>
            <a:pPr marL="0" indent="0" algn="l">
              <a:lnSpc>
                <a:spcPts val="2400"/>
              </a:lnSpc>
              <a:buNone/>
            </a:pPr>
            <a:endParaRPr lang="en-US" sz="1500" dirty="0"/>
          </a:p>
        </p:txBody>
      </p:sp>
      <p:sp>
        <p:nvSpPr>
          <p:cNvPr id="12" name="TextBox 11">
            <a:extLst>
              <a:ext uri="{FF2B5EF4-FFF2-40B4-BE49-F238E27FC236}">
                <a16:creationId xmlns:a16="http://schemas.microsoft.com/office/drawing/2014/main" id="{B6713C69-9245-0F25-810D-55E1080BAA31}"/>
              </a:ext>
            </a:extLst>
          </p:cNvPr>
          <p:cNvSpPr txBox="1"/>
          <p:nvPr/>
        </p:nvSpPr>
        <p:spPr>
          <a:xfrm>
            <a:off x="7498318" y="6663409"/>
            <a:ext cx="5933208" cy="1231106"/>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DEEBAK G R      22CS043</a:t>
            </a:r>
          </a:p>
          <a:p>
            <a:r>
              <a:rPr lang="en-US" sz="2800" dirty="0">
                <a:latin typeface="Times New Roman" panose="02020603050405020304" pitchFamily="18" charset="0"/>
                <a:cs typeface="Times New Roman" panose="02020603050405020304" pitchFamily="18" charset="0"/>
              </a:rPr>
              <a:t>KOWSICK K       22CS083</a:t>
            </a:r>
          </a:p>
          <a:p>
            <a:endParaRPr lang="ta-IN" dirty="0">
              <a:latin typeface="Times New Roman" panose="02020603050405020304" pitchFamily="18" charset="0"/>
            </a:endParaRPr>
          </a:p>
        </p:txBody>
      </p:sp>
      <p:sp>
        <p:nvSpPr>
          <p:cNvPr id="13" name="Rectangle 12">
            <a:extLst>
              <a:ext uri="{FF2B5EF4-FFF2-40B4-BE49-F238E27FC236}">
                <a16:creationId xmlns:a16="http://schemas.microsoft.com/office/drawing/2014/main" id="{7DB44EA2-CF51-CAAD-64A5-D4B5F6DE7727}"/>
              </a:ext>
            </a:extLst>
          </p:cNvPr>
          <p:cNvSpPr/>
          <p:nvPr/>
        </p:nvSpPr>
        <p:spPr>
          <a:xfrm>
            <a:off x="0" y="7756446"/>
            <a:ext cx="14630400" cy="47315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ta-IN"/>
          </a:p>
        </p:txBody>
      </p:sp>
      <p:pic>
        <p:nvPicPr>
          <p:cNvPr id="2" name="Image 0" descr="preencoded.png"/>
          <p:cNvPicPr>
            <a:picLocks noChangeAspect="1"/>
          </p:cNvPicPr>
          <p:nvPr/>
        </p:nvPicPr>
        <p:blipFill>
          <a:blip r:embed="rId4"/>
          <a:stretch>
            <a:fillRect/>
          </a:stretch>
        </p:blipFill>
        <p:spPr>
          <a:xfrm>
            <a:off x="11026996" y="0"/>
            <a:ext cx="3615045" cy="77564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58096"/>
            <a:ext cx="7729299" cy="620078"/>
          </a:xfrm>
          <a:prstGeom prst="rect">
            <a:avLst/>
          </a:prstGeom>
          <a:noFill/>
          <a:ln/>
        </p:spPr>
        <p:txBody>
          <a:bodyPr wrap="none" lIns="0" tIns="0" rIns="0" bIns="0" rtlCol="0" anchor="t"/>
          <a:lstStyle/>
          <a:p>
            <a:pPr marL="0" indent="0" algn="l">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Privacy-Preserving Mechanisms</a:t>
            </a:r>
            <a:endParaRPr lang="en-US" sz="3900" dirty="0"/>
          </a:p>
        </p:txBody>
      </p:sp>
      <p:sp>
        <p:nvSpPr>
          <p:cNvPr id="3" name="Text 1"/>
          <p:cNvSpPr/>
          <p:nvPr/>
        </p:nvSpPr>
        <p:spPr>
          <a:xfrm>
            <a:off x="793790" y="1975009"/>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TrustFed's architecture is designed with privacy at its forefront, implementing multiple layers to protect sensitive financial data.</a:t>
            </a:r>
            <a:endParaRPr lang="en-US" sz="1550" dirty="0"/>
          </a:p>
        </p:txBody>
      </p:sp>
      <p:sp>
        <p:nvSpPr>
          <p:cNvPr id="4" name="Shape 2"/>
          <p:cNvSpPr/>
          <p:nvPr/>
        </p:nvSpPr>
        <p:spPr>
          <a:xfrm>
            <a:off x="793790" y="2515791"/>
            <a:ext cx="13042821" cy="3450908"/>
          </a:xfrm>
          <a:prstGeom prst="roundRect">
            <a:avLst>
              <a:gd name="adj" fmla="val 2416"/>
            </a:avLst>
          </a:prstGeom>
          <a:solidFill>
            <a:srgbClr val="FFFFFF"/>
          </a:solidFill>
          <a:ln w="7620">
            <a:solidFill>
              <a:srgbClr val="F8ECD3"/>
            </a:solidFill>
            <a:prstDash val="solid"/>
          </a:ln>
        </p:spPr>
      </p:sp>
      <p:sp>
        <p:nvSpPr>
          <p:cNvPr id="5" name="Shape 3"/>
          <p:cNvSpPr/>
          <p:nvPr/>
        </p:nvSpPr>
        <p:spPr>
          <a:xfrm>
            <a:off x="801410" y="2523411"/>
            <a:ext cx="4342448" cy="3435668"/>
          </a:xfrm>
          <a:prstGeom prst="roundRect">
            <a:avLst>
              <a:gd name="adj" fmla="val 2426"/>
            </a:avLst>
          </a:prstGeom>
          <a:solidFill>
            <a:srgbClr val="FFFFFF"/>
          </a:solidFill>
          <a:ln/>
        </p:spPr>
      </p:sp>
      <p:sp>
        <p:nvSpPr>
          <p:cNvPr id="6" name="Text 4"/>
          <p:cNvSpPr/>
          <p:nvPr/>
        </p:nvSpPr>
        <p:spPr>
          <a:xfrm>
            <a:off x="999768" y="2721769"/>
            <a:ext cx="2515791"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No Raw Data Sharing</a:t>
            </a:r>
            <a:endParaRPr lang="en-US" sz="1950" dirty="0"/>
          </a:p>
        </p:txBody>
      </p:sp>
      <p:sp>
        <p:nvSpPr>
          <p:cNvPr id="7" name="Text 5"/>
          <p:cNvSpPr/>
          <p:nvPr/>
        </p:nvSpPr>
        <p:spPr>
          <a:xfrm>
            <a:off x="999768" y="3150989"/>
            <a:ext cx="3647956" cy="127015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The fundamental principle of TrustFed: raw customer transaction data or personal information </a:t>
            </a:r>
            <a:r>
              <a:rPr lang="en-US" sz="1550" b="1" dirty="0">
                <a:solidFill>
                  <a:srgbClr val="2C2926"/>
                </a:solidFill>
                <a:latin typeface="Inter" pitchFamily="34" charset="0"/>
                <a:ea typeface="Inter" pitchFamily="34" charset="-122"/>
                <a:cs typeface="Inter" pitchFamily="34" charset="-120"/>
              </a:rPr>
              <a:t>never leaves the client's (bank's) premises</a:t>
            </a:r>
            <a:r>
              <a:rPr lang="en-US" sz="1550" dirty="0">
                <a:solidFill>
                  <a:srgbClr val="2C2926"/>
                </a:solidFill>
                <a:latin typeface="Inter" pitchFamily="34" charset="0"/>
                <a:ea typeface="Inter" pitchFamily="34" charset="-122"/>
                <a:cs typeface="Inter" pitchFamily="34" charset="-120"/>
              </a:rPr>
              <a:t>.</a:t>
            </a:r>
            <a:endParaRPr lang="en-US" sz="1550" dirty="0"/>
          </a:p>
        </p:txBody>
      </p:sp>
      <p:sp>
        <p:nvSpPr>
          <p:cNvPr id="8" name="Shape 6"/>
          <p:cNvSpPr/>
          <p:nvPr/>
        </p:nvSpPr>
        <p:spPr>
          <a:xfrm>
            <a:off x="5143857" y="2523411"/>
            <a:ext cx="4342567" cy="3435668"/>
          </a:xfrm>
          <a:prstGeom prst="rect">
            <a:avLst/>
          </a:prstGeom>
          <a:solidFill>
            <a:srgbClr val="FFFFFF"/>
          </a:solidFill>
          <a:ln/>
        </p:spPr>
      </p:sp>
      <p:sp>
        <p:nvSpPr>
          <p:cNvPr id="9" name="Shape 7"/>
          <p:cNvSpPr/>
          <p:nvPr/>
        </p:nvSpPr>
        <p:spPr>
          <a:xfrm>
            <a:off x="5143857" y="2523411"/>
            <a:ext cx="22860" cy="3435668"/>
          </a:xfrm>
          <a:prstGeom prst="roundRect">
            <a:avLst>
              <a:gd name="adj" fmla="val 364651"/>
            </a:avLst>
          </a:prstGeom>
          <a:solidFill>
            <a:srgbClr val="F8ECD3"/>
          </a:solidFill>
          <a:ln/>
        </p:spPr>
      </p:sp>
      <p:sp>
        <p:nvSpPr>
          <p:cNvPr id="10" name="Text 8"/>
          <p:cNvSpPr/>
          <p:nvPr/>
        </p:nvSpPr>
        <p:spPr>
          <a:xfrm>
            <a:off x="5639991" y="272176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Secure Aggregation</a:t>
            </a:r>
            <a:endParaRPr lang="en-US" sz="1950" dirty="0"/>
          </a:p>
        </p:txBody>
      </p:sp>
      <p:sp>
        <p:nvSpPr>
          <p:cNvPr id="11" name="Text 9"/>
          <p:cNvSpPr/>
          <p:nvPr/>
        </p:nvSpPr>
        <p:spPr>
          <a:xfrm>
            <a:off x="5639991" y="3150989"/>
            <a:ext cx="3350300" cy="2222778"/>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Only encrypted model updates (weights, not data) are sent to the central aggregator, which combines them securely using cryptographic techniques to prevent reverse-engineering of individual data.</a:t>
            </a:r>
            <a:endParaRPr lang="en-US" sz="1550" dirty="0"/>
          </a:p>
        </p:txBody>
      </p:sp>
      <p:sp>
        <p:nvSpPr>
          <p:cNvPr id="12" name="Shape 10"/>
          <p:cNvSpPr/>
          <p:nvPr/>
        </p:nvSpPr>
        <p:spPr>
          <a:xfrm>
            <a:off x="4895850" y="3993178"/>
            <a:ext cx="496133" cy="496133"/>
          </a:xfrm>
          <a:prstGeom prst="roundRect">
            <a:avLst>
              <a:gd name="adj" fmla="val 16802"/>
            </a:avLst>
          </a:prstGeom>
          <a:solidFill>
            <a:srgbClr val="FFFFFF">
              <a:alpha val="95000"/>
            </a:srgbClr>
          </a:solidFill>
          <a:ln w="22860">
            <a:solidFill>
              <a:srgbClr val="F8ECD3"/>
            </a:solidFill>
            <a:prstDash val="solid"/>
          </a:ln>
        </p:spPr>
      </p:sp>
      <p:pic>
        <p:nvPicPr>
          <p:cNvPr id="13" name="Image 0" descr="preencoded.png"/>
          <p:cNvPicPr>
            <a:picLocks noChangeAspect="1"/>
          </p:cNvPicPr>
          <p:nvPr/>
        </p:nvPicPr>
        <p:blipFill>
          <a:blip r:embed="rId3"/>
          <a:stretch>
            <a:fillRect/>
          </a:stretch>
        </p:blipFill>
        <p:spPr>
          <a:xfrm>
            <a:off x="5019913" y="4086165"/>
            <a:ext cx="248007" cy="310039"/>
          </a:xfrm>
          <a:prstGeom prst="rect">
            <a:avLst/>
          </a:prstGeom>
        </p:spPr>
      </p:pic>
      <p:sp>
        <p:nvSpPr>
          <p:cNvPr id="14" name="Shape 11"/>
          <p:cNvSpPr/>
          <p:nvPr/>
        </p:nvSpPr>
        <p:spPr>
          <a:xfrm>
            <a:off x="9486424" y="2523411"/>
            <a:ext cx="4342567" cy="3435668"/>
          </a:xfrm>
          <a:prstGeom prst="rect">
            <a:avLst/>
          </a:prstGeom>
          <a:solidFill>
            <a:srgbClr val="FFFFFF"/>
          </a:solidFill>
          <a:ln/>
        </p:spPr>
      </p:sp>
      <p:sp>
        <p:nvSpPr>
          <p:cNvPr id="15" name="Shape 12"/>
          <p:cNvSpPr/>
          <p:nvPr/>
        </p:nvSpPr>
        <p:spPr>
          <a:xfrm>
            <a:off x="9486424" y="2523411"/>
            <a:ext cx="22860" cy="3435668"/>
          </a:xfrm>
          <a:prstGeom prst="roundRect">
            <a:avLst>
              <a:gd name="adj" fmla="val 364651"/>
            </a:avLst>
          </a:prstGeom>
          <a:solidFill>
            <a:srgbClr val="F8ECD3"/>
          </a:solidFill>
          <a:ln/>
        </p:spPr>
      </p:sp>
      <p:sp>
        <p:nvSpPr>
          <p:cNvPr id="16" name="Text 13"/>
          <p:cNvSpPr/>
          <p:nvPr/>
        </p:nvSpPr>
        <p:spPr>
          <a:xfrm>
            <a:off x="9982557" y="2721769"/>
            <a:ext cx="2859524"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Optional Enhancements</a:t>
            </a:r>
            <a:endParaRPr lang="en-US" sz="1950" dirty="0"/>
          </a:p>
        </p:txBody>
      </p:sp>
      <p:sp>
        <p:nvSpPr>
          <p:cNvPr id="17" name="Text 14"/>
          <p:cNvSpPr/>
          <p:nvPr/>
        </p:nvSpPr>
        <p:spPr>
          <a:xfrm>
            <a:off x="9982557" y="3150989"/>
            <a:ext cx="3648075" cy="127015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2926"/>
                </a:solidFill>
                <a:latin typeface="Inter" pitchFamily="34" charset="0"/>
                <a:ea typeface="Inter" pitchFamily="34" charset="-122"/>
                <a:cs typeface="Inter" pitchFamily="34" charset="-120"/>
              </a:rPr>
              <a:t>Differential Privacy:</a:t>
            </a:r>
            <a:r>
              <a:rPr lang="en-US" sz="1550" dirty="0">
                <a:solidFill>
                  <a:srgbClr val="2C2926"/>
                </a:solidFill>
                <a:latin typeface="Inter" pitchFamily="34" charset="0"/>
                <a:ea typeface="Inter" pitchFamily="34" charset="-122"/>
                <a:cs typeface="Inter" pitchFamily="34" charset="-120"/>
              </a:rPr>
              <a:t> Adding controlled noise to model updates to further obscure individual contributions.</a:t>
            </a:r>
            <a:endParaRPr lang="en-US" sz="1550" dirty="0"/>
          </a:p>
        </p:txBody>
      </p:sp>
      <p:sp>
        <p:nvSpPr>
          <p:cNvPr id="18" name="Text 15"/>
          <p:cNvSpPr/>
          <p:nvPr/>
        </p:nvSpPr>
        <p:spPr>
          <a:xfrm>
            <a:off x="9982557" y="4490561"/>
            <a:ext cx="3648075" cy="127015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2926"/>
                </a:solidFill>
                <a:latin typeface="Inter" pitchFamily="34" charset="0"/>
                <a:ea typeface="Inter" pitchFamily="34" charset="-122"/>
                <a:cs typeface="Inter" pitchFamily="34" charset="-120"/>
              </a:rPr>
              <a:t>Homomorphic Encryption:</a:t>
            </a:r>
            <a:r>
              <a:rPr lang="en-US" sz="1550" dirty="0">
                <a:solidFill>
                  <a:srgbClr val="2C2926"/>
                </a:solidFill>
                <a:latin typeface="Inter" pitchFamily="34" charset="0"/>
                <a:ea typeface="Inter" pitchFamily="34" charset="-122"/>
                <a:cs typeface="Inter" pitchFamily="34" charset="-120"/>
              </a:rPr>
              <a:t> Enabling computations on encrypted data, maintaining privacy even during aggregation.</a:t>
            </a:r>
            <a:endParaRPr lang="en-US" sz="1550" dirty="0"/>
          </a:p>
        </p:txBody>
      </p:sp>
      <p:sp>
        <p:nvSpPr>
          <p:cNvPr id="19" name="Shape 16"/>
          <p:cNvSpPr/>
          <p:nvPr/>
        </p:nvSpPr>
        <p:spPr>
          <a:xfrm>
            <a:off x="9238417" y="3993178"/>
            <a:ext cx="496133" cy="496133"/>
          </a:xfrm>
          <a:prstGeom prst="roundRect">
            <a:avLst>
              <a:gd name="adj" fmla="val 16802"/>
            </a:avLst>
          </a:prstGeom>
          <a:solidFill>
            <a:srgbClr val="FFFFFF">
              <a:alpha val="95000"/>
            </a:srgbClr>
          </a:solidFill>
          <a:ln w="22860">
            <a:solidFill>
              <a:srgbClr val="F8ECD3"/>
            </a:solidFill>
            <a:prstDash val="solid"/>
          </a:ln>
        </p:spPr>
      </p:sp>
      <p:pic>
        <p:nvPicPr>
          <p:cNvPr id="20" name="Image 1" descr="preencoded.png"/>
          <p:cNvPicPr>
            <a:picLocks noChangeAspect="1"/>
          </p:cNvPicPr>
          <p:nvPr/>
        </p:nvPicPr>
        <p:blipFill>
          <a:blip r:embed="rId4"/>
          <a:stretch>
            <a:fillRect/>
          </a:stretch>
        </p:blipFill>
        <p:spPr>
          <a:xfrm>
            <a:off x="9362480" y="4086165"/>
            <a:ext cx="248007" cy="310039"/>
          </a:xfrm>
          <a:prstGeom prst="rect">
            <a:avLst/>
          </a:prstGeom>
        </p:spPr>
      </p:pic>
      <p:sp>
        <p:nvSpPr>
          <p:cNvPr id="21" name="Text 17"/>
          <p:cNvSpPr/>
          <p:nvPr/>
        </p:nvSpPr>
        <p:spPr>
          <a:xfrm>
            <a:off x="1091446" y="6413183"/>
            <a:ext cx="12745164" cy="63507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This multi-faceted approach ensures full compliance with stringent data protection regulations like </a:t>
            </a:r>
            <a:r>
              <a:rPr lang="en-US" sz="1550" dirty="0">
                <a:solidFill>
                  <a:srgbClr val="FFE14D"/>
                </a:solidFill>
                <a:latin typeface="Inter" pitchFamily="34" charset="0"/>
                <a:ea typeface="Inter" pitchFamily="34" charset="-122"/>
                <a:cs typeface="Inter" pitchFamily="34" charset="-120"/>
              </a:rPr>
              <a:t>GDPR</a:t>
            </a:r>
            <a:r>
              <a:rPr lang="en-US" sz="1550" dirty="0">
                <a:solidFill>
                  <a:srgbClr val="2C2926"/>
                </a:solidFill>
                <a:latin typeface="Inter" pitchFamily="34" charset="0"/>
                <a:ea typeface="Inter" pitchFamily="34" charset="-122"/>
                <a:cs typeface="Inter" pitchFamily="34" charset="-120"/>
              </a:rPr>
              <a:t>, upholding principles of data minimization and purpose limitation by design.</a:t>
            </a:r>
            <a:endParaRPr lang="en-US" sz="1550" dirty="0"/>
          </a:p>
        </p:txBody>
      </p:sp>
      <p:sp>
        <p:nvSpPr>
          <p:cNvPr id="22" name="Shape 18"/>
          <p:cNvSpPr/>
          <p:nvPr/>
        </p:nvSpPr>
        <p:spPr>
          <a:xfrm>
            <a:off x="793790" y="6189940"/>
            <a:ext cx="22860" cy="1081564"/>
          </a:xfrm>
          <a:prstGeom prst="rect">
            <a:avLst/>
          </a:prstGeom>
          <a:solidFill>
            <a:srgbClr val="E7BF6A"/>
          </a:solidFill>
          <a:ln/>
        </p:spPr>
      </p:sp>
      <p:sp>
        <p:nvSpPr>
          <p:cNvPr id="23" name="Rectangle 22">
            <a:extLst>
              <a:ext uri="{FF2B5EF4-FFF2-40B4-BE49-F238E27FC236}">
                <a16:creationId xmlns:a16="http://schemas.microsoft.com/office/drawing/2014/main" id="{F7604F5B-C3FF-A4E1-2C65-6DC3B1D7F281}"/>
              </a:ext>
            </a:extLst>
          </p:cNvPr>
          <p:cNvSpPr/>
          <p:nvPr/>
        </p:nvSpPr>
        <p:spPr>
          <a:xfrm>
            <a:off x="0" y="7717988"/>
            <a:ext cx="14630400" cy="51161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ta-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C99EAA-A3FB-D72D-CD9B-2FACA555FA96}"/>
              </a:ext>
            </a:extLst>
          </p:cNvPr>
          <p:cNvSpPr txBox="1"/>
          <p:nvPr/>
        </p:nvSpPr>
        <p:spPr>
          <a:xfrm>
            <a:off x="3595255" y="3429000"/>
            <a:ext cx="9538854" cy="1569660"/>
          </a:xfrm>
          <a:prstGeom prst="rect">
            <a:avLst/>
          </a:prstGeom>
          <a:noFill/>
        </p:spPr>
        <p:txBody>
          <a:bodyPr wrap="square" rtlCol="0">
            <a:spAutoFit/>
          </a:bodyPr>
          <a:lstStyle/>
          <a:p>
            <a:r>
              <a:rPr lang="en-US" sz="9600" dirty="0">
                <a:latin typeface="Times New Roman" panose="02020603050405020304" pitchFamily="18" charset="0"/>
                <a:cs typeface="Times New Roman" panose="02020603050405020304" pitchFamily="18" charset="0"/>
              </a:rPr>
              <a:t>THANK YOU </a:t>
            </a:r>
            <a:endParaRPr lang="ta-IN" sz="9600" dirty="0">
              <a:latin typeface="Times New Roman" panose="02020603050405020304" pitchFamily="18" charset="0"/>
            </a:endParaRPr>
          </a:p>
        </p:txBody>
      </p:sp>
      <p:sp>
        <p:nvSpPr>
          <p:cNvPr id="3" name="Rectangle 2">
            <a:extLst>
              <a:ext uri="{FF2B5EF4-FFF2-40B4-BE49-F238E27FC236}">
                <a16:creationId xmlns:a16="http://schemas.microsoft.com/office/drawing/2014/main" id="{3D53F713-4AF2-76B6-B439-DDBEB8B6E2E9}"/>
              </a:ext>
            </a:extLst>
          </p:cNvPr>
          <p:cNvSpPr/>
          <p:nvPr/>
        </p:nvSpPr>
        <p:spPr>
          <a:xfrm>
            <a:off x="0" y="7699664"/>
            <a:ext cx="14630400" cy="52993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ta-IN"/>
          </a:p>
        </p:txBody>
      </p:sp>
      <p:sp>
        <p:nvSpPr>
          <p:cNvPr id="4" name="Rectangle 3">
            <a:extLst>
              <a:ext uri="{FF2B5EF4-FFF2-40B4-BE49-F238E27FC236}">
                <a16:creationId xmlns:a16="http://schemas.microsoft.com/office/drawing/2014/main" id="{C01F13EA-31CD-7632-ED9B-21D0FFE37CC3}"/>
              </a:ext>
            </a:extLst>
          </p:cNvPr>
          <p:cNvSpPr/>
          <p:nvPr/>
        </p:nvSpPr>
        <p:spPr>
          <a:xfrm>
            <a:off x="0" y="0"/>
            <a:ext cx="14630400" cy="35329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ta-IN"/>
          </a:p>
        </p:txBody>
      </p:sp>
    </p:spTree>
    <p:extLst>
      <p:ext uri="{BB962C8B-B14F-4D97-AF65-F5344CB8AC3E}">
        <p14:creationId xmlns:p14="http://schemas.microsoft.com/office/powerpoint/2010/main" val="1499195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94610" y="1178603"/>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Abstract &amp; Overview</a:t>
            </a:r>
            <a:endParaRPr lang="en-US" sz="3900" dirty="0"/>
          </a:p>
        </p:txBody>
      </p:sp>
      <p:sp>
        <p:nvSpPr>
          <p:cNvPr id="3" name="Text 1"/>
          <p:cNvSpPr/>
          <p:nvPr/>
        </p:nvSpPr>
        <p:spPr>
          <a:xfrm>
            <a:off x="793789" y="2123900"/>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The rapid rise of digital finance has created an urgent need for advanced, automated credit scoring. However, this evolution brings significant challenges, primarily concerning data privacy, the opacity of AI models, and data silos.</a:t>
            </a:r>
            <a:endParaRPr lang="en-US" sz="1550" dirty="0"/>
          </a:p>
        </p:txBody>
      </p:sp>
      <p:sp>
        <p:nvSpPr>
          <p:cNvPr id="4" name="Shape 2"/>
          <p:cNvSpPr/>
          <p:nvPr/>
        </p:nvSpPr>
        <p:spPr>
          <a:xfrm>
            <a:off x="793790" y="3458051"/>
            <a:ext cx="6422231" cy="2647831"/>
          </a:xfrm>
          <a:prstGeom prst="roundRect">
            <a:avLst>
              <a:gd name="adj" fmla="val 3148"/>
            </a:avLst>
          </a:prstGeom>
          <a:solidFill>
            <a:srgbClr val="FFFFFF">
              <a:alpha val="95000"/>
            </a:srgbClr>
          </a:solidFill>
          <a:ln w="22860">
            <a:solidFill>
              <a:srgbClr val="F8ECD3"/>
            </a:solidFill>
            <a:prstDash val="solid"/>
          </a:ln>
        </p:spPr>
        <p:txBody>
          <a:bodyPr/>
          <a:lstStyle/>
          <a:p>
            <a:endParaRPr lang="ta-IN" dirty="0"/>
          </a:p>
        </p:txBody>
      </p:sp>
      <p:pic>
        <p:nvPicPr>
          <p:cNvPr id="5" name="Image 0" descr="preencoded.png"/>
          <p:cNvPicPr>
            <a:picLocks noChangeAspect="1"/>
          </p:cNvPicPr>
          <p:nvPr/>
        </p:nvPicPr>
        <p:blipFill>
          <a:blip r:embed="rId3"/>
          <a:stretch>
            <a:fillRect/>
          </a:stretch>
        </p:blipFill>
        <p:spPr>
          <a:xfrm>
            <a:off x="793790" y="3458051"/>
            <a:ext cx="91440" cy="2647831"/>
          </a:xfrm>
          <a:prstGeom prst="rect">
            <a:avLst/>
          </a:prstGeom>
        </p:spPr>
      </p:pic>
      <p:sp>
        <p:nvSpPr>
          <p:cNvPr id="6" name="Text 3"/>
          <p:cNvSpPr/>
          <p:nvPr/>
        </p:nvSpPr>
        <p:spPr>
          <a:xfrm>
            <a:off x="1106448" y="367926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The Challenge</a:t>
            </a:r>
            <a:endParaRPr lang="en-US" sz="1950" dirty="0"/>
          </a:p>
        </p:txBody>
      </p:sp>
      <p:sp>
        <p:nvSpPr>
          <p:cNvPr id="7" name="Text 4"/>
          <p:cNvSpPr/>
          <p:nvPr/>
        </p:nvSpPr>
        <p:spPr>
          <a:xfrm>
            <a:off x="1106448" y="4108490"/>
            <a:ext cx="588835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Growing privacy concerns with sensitive financial data.</a:t>
            </a:r>
            <a:endParaRPr lang="en-US" sz="1550" dirty="0"/>
          </a:p>
        </p:txBody>
      </p:sp>
      <p:sp>
        <p:nvSpPr>
          <p:cNvPr id="8" name="Text 5"/>
          <p:cNvSpPr/>
          <p:nvPr/>
        </p:nvSpPr>
        <p:spPr>
          <a:xfrm>
            <a:off x="1106448" y="4495443"/>
            <a:ext cx="588835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Lack of transparency in "black-box" AI models.</a:t>
            </a:r>
            <a:endParaRPr lang="en-US" sz="1550" dirty="0"/>
          </a:p>
        </p:txBody>
      </p:sp>
      <p:sp>
        <p:nvSpPr>
          <p:cNvPr id="9" name="Text 6"/>
          <p:cNvSpPr/>
          <p:nvPr/>
        </p:nvSpPr>
        <p:spPr>
          <a:xfrm>
            <a:off x="1106448" y="4882396"/>
            <a:ext cx="588835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Inefficiency due to fragmented data in silos.</a:t>
            </a:r>
            <a:endParaRPr lang="en-US" sz="1550" dirty="0"/>
          </a:p>
        </p:txBody>
      </p:sp>
      <p:sp>
        <p:nvSpPr>
          <p:cNvPr id="10" name="Shape 7"/>
          <p:cNvSpPr/>
          <p:nvPr/>
        </p:nvSpPr>
        <p:spPr>
          <a:xfrm>
            <a:off x="7414379" y="3458051"/>
            <a:ext cx="6422231" cy="2647831"/>
          </a:xfrm>
          <a:prstGeom prst="roundRect">
            <a:avLst>
              <a:gd name="adj" fmla="val 3148"/>
            </a:avLst>
          </a:prstGeom>
          <a:solidFill>
            <a:srgbClr val="FFFFFF">
              <a:alpha val="95000"/>
            </a:srgbClr>
          </a:solidFill>
          <a:ln w="22860">
            <a:solidFill>
              <a:srgbClr val="F8ECD3"/>
            </a:solidFill>
            <a:prstDash val="solid"/>
          </a:ln>
        </p:spPr>
      </p:sp>
      <p:pic>
        <p:nvPicPr>
          <p:cNvPr id="11" name="Image 1" descr="preencoded.png"/>
          <p:cNvPicPr>
            <a:picLocks noChangeAspect="1"/>
          </p:cNvPicPr>
          <p:nvPr/>
        </p:nvPicPr>
        <p:blipFill>
          <a:blip r:embed="rId3"/>
          <a:stretch>
            <a:fillRect/>
          </a:stretch>
        </p:blipFill>
        <p:spPr>
          <a:xfrm>
            <a:off x="7414379" y="3458051"/>
            <a:ext cx="91440" cy="2647831"/>
          </a:xfrm>
          <a:prstGeom prst="rect">
            <a:avLst/>
          </a:prstGeom>
        </p:spPr>
      </p:pic>
      <p:sp>
        <p:nvSpPr>
          <p:cNvPr id="12" name="Text 8"/>
          <p:cNvSpPr/>
          <p:nvPr/>
        </p:nvSpPr>
        <p:spPr>
          <a:xfrm>
            <a:off x="7727037" y="3679269"/>
            <a:ext cx="2667119"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Our Solution: TrustFed</a:t>
            </a:r>
            <a:endParaRPr lang="en-US" sz="1950" dirty="0"/>
          </a:p>
        </p:txBody>
      </p:sp>
      <p:sp>
        <p:nvSpPr>
          <p:cNvPr id="13" name="Text 9"/>
          <p:cNvSpPr/>
          <p:nvPr/>
        </p:nvSpPr>
        <p:spPr>
          <a:xfrm>
            <a:off x="7727037" y="4108490"/>
            <a:ext cx="5888355" cy="317540"/>
          </a:xfrm>
          <a:prstGeom prst="rect">
            <a:avLst/>
          </a:prstGeom>
          <a:noFill/>
          <a:ln/>
        </p:spPr>
        <p:txBody>
          <a:bodyPr wrap="non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TrustFed leverages two cutting-edge technologies:</a:t>
            </a:r>
            <a:endParaRPr lang="en-US" sz="1550" dirty="0"/>
          </a:p>
        </p:txBody>
      </p:sp>
      <p:sp>
        <p:nvSpPr>
          <p:cNvPr id="14" name="Text 10"/>
          <p:cNvSpPr/>
          <p:nvPr/>
        </p:nvSpPr>
        <p:spPr>
          <a:xfrm>
            <a:off x="7727037" y="4545092"/>
            <a:ext cx="588835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2926"/>
                </a:solidFill>
                <a:latin typeface="Inter" pitchFamily="34" charset="0"/>
                <a:ea typeface="Inter" pitchFamily="34" charset="-122"/>
                <a:cs typeface="Inter" pitchFamily="34" charset="-120"/>
              </a:rPr>
              <a:t>Federated Learning (FL):</a:t>
            </a:r>
            <a:r>
              <a:rPr lang="en-US" sz="1550" dirty="0">
                <a:solidFill>
                  <a:srgbClr val="2C2926"/>
                </a:solidFill>
                <a:latin typeface="Inter" pitchFamily="34" charset="0"/>
                <a:ea typeface="Inter" pitchFamily="34" charset="-122"/>
                <a:cs typeface="Inter" pitchFamily="34" charset="-120"/>
              </a:rPr>
              <a:t> For secure, decentralized model training without data sharing.</a:t>
            </a:r>
            <a:endParaRPr lang="en-US" sz="1550" dirty="0"/>
          </a:p>
        </p:txBody>
      </p:sp>
      <p:sp>
        <p:nvSpPr>
          <p:cNvPr id="15" name="Text 11"/>
          <p:cNvSpPr/>
          <p:nvPr/>
        </p:nvSpPr>
        <p:spPr>
          <a:xfrm>
            <a:off x="7727037" y="5249585"/>
            <a:ext cx="588835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2926"/>
                </a:solidFill>
                <a:latin typeface="Inter" pitchFamily="34" charset="0"/>
                <a:ea typeface="Inter" pitchFamily="34" charset="-122"/>
                <a:cs typeface="Inter" pitchFamily="34" charset="-120"/>
              </a:rPr>
              <a:t>Explainable AI (SHAP):</a:t>
            </a:r>
            <a:r>
              <a:rPr lang="en-US" sz="1550" dirty="0">
                <a:solidFill>
                  <a:srgbClr val="2C2926"/>
                </a:solidFill>
                <a:latin typeface="Inter" pitchFamily="34" charset="0"/>
                <a:ea typeface="Inter" pitchFamily="34" charset="-122"/>
                <a:cs typeface="Inter" pitchFamily="34" charset="-120"/>
              </a:rPr>
              <a:t> To ensure transparency and interpretability of credit decisions.</a:t>
            </a:r>
            <a:endParaRPr lang="en-US" sz="1550" dirty="0"/>
          </a:p>
        </p:txBody>
      </p:sp>
      <p:sp>
        <p:nvSpPr>
          <p:cNvPr id="16" name="Text 12"/>
          <p:cNvSpPr/>
          <p:nvPr/>
        </p:nvSpPr>
        <p:spPr>
          <a:xfrm>
            <a:off x="694610" y="6329124"/>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Our primary goal with TrustFed is to deliver a credit scoring system that ensures </a:t>
            </a:r>
            <a:r>
              <a:rPr lang="en-US" sz="1550" b="1" dirty="0">
                <a:latin typeface="Inter" pitchFamily="34" charset="0"/>
                <a:ea typeface="Inter" pitchFamily="34" charset="-122"/>
                <a:cs typeface="Inter" pitchFamily="34" charset="-120"/>
              </a:rPr>
              <a:t>privacy, transparency, and trust </a:t>
            </a:r>
            <a:r>
              <a:rPr lang="en-US" sz="1550" dirty="0">
                <a:solidFill>
                  <a:srgbClr val="2C2926"/>
                </a:solidFill>
                <a:latin typeface="Inter" pitchFamily="34" charset="0"/>
                <a:ea typeface="Inter" pitchFamily="34" charset="-122"/>
                <a:cs typeface="Inter" pitchFamily="34" charset="-120"/>
              </a:rPr>
              <a:t>in every decision.</a:t>
            </a:r>
            <a:endParaRPr lang="en-US" sz="1550" dirty="0"/>
          </a:p>
        </p:txBody>
      </p:sp>
      <p:sp>
        <p:nvSpPr>
          <p:cNvPr id="17" name="Rectangle 16">
            <a:extLst>
              <a:ext uri="{FF2B5EF4-FFF2-40B4-BE49-F238E27FC236}">
                <a16:creationId xmlns:a16="http://schemas.microsoft.com/office/drawing/2014/main" id="{798E18E6-CA6F-BFFA-C197-89CCB91CD6E6}"/>
              </a:ext>
            </a:extLst>
          </p:cNvPr>
          <p:cNvSpPr/>
          <p:nvPr/>
        </p:nvSpPr>
        <p:spPr>
          <a:xfrm>
            <a:off x="0" y="7720445"/>
            <a:ext cx="14630400" cy="50915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ta-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68906" y="985124"/>
            <a:ext cx="4806077" cy="600789"/>
          </a:xfrm>
          <a:prstGeom prst="rect">
            <a:avLst/>
          </a:prstGeom>
          <a:noFill/>
          <a:ln/>
        </p:spPr>
        <p:txBody>
          <a:bodyPr wrap="none" lIns="0" tIns="0" rIns="0" bIns="0" rtlCol="0" anchor="t"/>
          <a:lstStyle/>
          <a:p>
            <a:pPr marL="0" indent="0" algn="l">
              <a:lnSpc>
                <a:spcPts val="4700"/>
              </a:lnSpc>
              <a:buNone/>
            </a:pPr>
            <a:r>
              <a:rPr lang="en-US" sz="3750" dirty="0">
                <a:solidFill>
                  <a:srgbClr val="2C2926"/>
                </a:solidFill>
                <a:latin typeface="Bricolage Grotesque Semi Bold" pitchFamily="34" charset="0"/>
                <a:ea typeface="Bricolage Grotesque Semi Bold" pitchFamily="34" charset="-122"/>
                <a:cs typeface="Bricolage Grotesque Semi Bold" pitchFamily="34" charset="-120"/>
              </a:rPr>
              <a:t>Problem Statement</a:t>
            </a:r>
            <a:endParaRPr lang="en-US" sz="3750" dirty="0"/>
          </a:p>
        </p:txBody>
      </p:sp>
      <p:sp>
        <p:nvSpPr>
          <p:cNvPr id="3" name="Text 1"/>
          <p:cNvSpPr/>
          <p:nvPr/>
        </p:nvSpPr>
        <p:spPr>
          <a:xfrm>
            <a:off x="768906" y="1701165"/>
            <a:ext cx="13092589" cy="307658"/>
          </a:xfrm>
          <a:prstGeom prst="rect">
            <a:avLst/>
          </a:prstGeom>
          <a:noFill/>
          <a:ln/>
        </p:spPr>
        <p:txBody>
          <a:bodyPr wrap="none" lIns="0" tIns="0" rIns="0" bIns="0" rtlCol="0" anchor="t"/>
          <a:lstStyle/>
          <a:p>
            <a:pPr marL="0" indent="0" algn="l">
              <a:lnSpc>
                <a:spcPts val="2400"/>
              </a:lnSpc>
              <a:buNone/>
            </a:pPr>
            <a:r>
              <a:rPr lang="en-US" sz="1500" dirty="0">
                <a:solidFill>
                  <a:srgbClr val="2C2926"/>
                </a:solidFill>
                <a:latin typeface="Inter" pitchFamily="34" charset="0"/>
                <a:ea typeface="Inter" pitchFamily="34" charset="-122"/>
                <a:cs typeface="Inter" pitchFamily="34" charset="-120"/>
              </a:rPr>
              <a:t>Traditional credit scoring systems, reliant on centralized data, face significant hurdles in the modern financial landscape.</a:t>
            </a:r>
            <a:endParaRPr lang="en-US" sz="1500" dirty="0"/>
          </a:p>
        </p:txBody>
      </p:sp>
      <p:pic>
        <p:nvPicPr>
          <p:cNvPr id="4" name="Image 0" descr="preencoded.png"/>
          <p:cNvPicPr>
            <a:picLocks noChangeAspect="1"/>
          </p:cNvPicPr>
          <p:nvPr/>
        </p:nvPicPr>
        <p:blipFill>
          <a:blip r:embed="rId3"/>
          <a:stretch>
            <a:fillRect/>
          </a:stretch>
        </p:blipFill>
        <p:spPr>
          <a:xfrm>
            <a:off x="768906" y="2038945"/>
            <a:ext cx="961192" cy="1415177"/>
          </a:xfrm>
          <a:prstGeom prst="rect">
            <a:avLst/>
          </a:prstGeom>
        </p:spPr>
      </p:pic>
      <p:sp>
        <p:nvSpPr>
          <p:cNvPr id="5" name="Text 2"/>
          <p:cNvSpPr/>
          <p:nvPr/>
        </p:nvSpPr>
        <p:spPr>
          <a:xfrm>
            <a:off x="1922264" y="2231112"/>
            <a:ext cx="3460790" cy="300276"/>
          </a:xfrm>
          <a:prstGeom prst="rect">
            <a:avLst/>
          </a:prstGeom>
          <a:noFill/>
          <a:ln/>
        </p:spPr>
        <p:txBody>
          <a:bodyPr wrap="none" lIns="0" tIns="0" rIns="0" bIns="0" rtlCol="0" anchor="t"/>
          <a:lstStyle/>
          <a:p>
            <a:pPr marL="0" indent="0" algn="l">
              <a:lnSpc>
                <a:spcPts val="23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Centralization &amp; Privacy Risks</a:t>
            </a:r>
            <a:endParaRPr lang="en-US" sz="1850" dirty="0"/>
          </a:p>
        </p:txBody>
      </p:sp>
      <p:sp>
        <p:nvSpPr>
          <p:cNvPr id="6" name="Text 3"/>
          <p:cNvSpPr/>
          <p:nvPr/>
        </p:nvSpPr>
        <p:spPr>
          <a:xfrm>
            <a:off x="1922264" y="2646640"/>
            <a:ext cx="11939230" cy="615315"/>
          </a:xfrm>
          <a:prstGeom prst="rect">
            <a:avLst/>
          </a:prstGeom>
          <a:noFill/>
          <a:ln/>
        </p:spPr>
        <p:txBody>
          <a:bodyPr wrap="square" lIns="0" tIns="0" rIns="0" bIns="0" rtlCol="0" anchor="t"/>
          <a:lstStyle/>
          <a:p>
            <a:pPr marL="0" indent="0" algn="l">
              <a:lnSpc>
                <a:spcPts val="2400"/>
              </a:lnSpc>
              <a:buNone/>
            </a:pPr>
            <a:r>
              <a:rPr lang="en-US" sz="1500" dirty="0">
                <a:solidFill>
                  <a:srgbClr val="2C2926"/>
                </a:solidFill>
                <a:latin typeface="Inter" pitchFamily="34" charset="0"/>
                <a:ea typeface="Inter" pitchFamily="34" charset="-122"/>
                <a:cs typeface="Inter" pitchFamily="34" charset="-120"/>
              </a:rPr>
              <a:t>Centralized credit scoring models inherently require sensitive customer data to be aggregated, creating single points of failure and increasing privacy risks.</a:t>
            </a:r>
            <a:endParaRPr lang="en-US" sz="1500" dirty="0"/>
          </a:p>
        </p:txBody>
      </p:sp>
      <p:pic>
        <p:nvPicPr>
          <p:cNvPr id="7" name="Image 1" descr="preencoded.png"/>
          <p:cNvPicPr>
            <a:picLocks noChangeAspect="1"/>
          </p:cNvPicPr>
          <p:nvPr/>
        </p:nvPicPr>
        <p:blipFill>
          <a:blip r:embed="rId4"/>
          <a:stretch>
            <a:fillRect/>
          </a:stretch>
        </p:blipFill>
        <p:spPr>
          <a:xfrm>
            <a:off x="768906" y="3454122"/>
            <a:ext cx="961192" cy="1415177"/>
          </a:xfrm>
          <a:prstGeom prst="rect">
            <a:avLst/>
          </a:prstGeom>
        </p:spPr>
      </p:pic>
      <p:sp>
        <p:nvSpPr>
          <p:cNvPr id="8" name="Text 4"/>
          <p:cNvSpPr/>
          <p:nvPr/>
        </p:nvSpPr>
        <p:spPr>
          <a:xfrm>
            <a:off x="1922264" y="3646289"/>
            <a:ext cx="2890242" cy="300276"/>
          </a:xfrm>
          <a:prstGeom prst="rect">
            <a:avLst/>
          </a:prstGeom>
          <a:noFill/>
          <a:ln/>
        </p:spPr>
        <p:txBody>
          <a:bodyPr wrap="none" lIns="0" tIns="0" rIns="0" bIns="0" rtlCol="0" anchor="t"/>
          <a:lstStyle/>
          <a:p>
            <a:pPr marL="0" indent="0" algn="l">
              <a:lnSpc>
                <a:spcPts val="23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Cross-Bank Data Sharing</a:t>
            </a:r>
            <a:endParaRPr lang="en-US" sz="1850" dirty="0"/>
          </a:p>
        </p:txBody>
      </p:sp>
      <p:sp>
        <p:nvSpPr>
          <p:cNvPr id="9" name="Text 5"/>
          <p:cNvSpPr/>
          <p:nvPr/>
        </p:nvSpPr>
        <p:spPr>
          <a:xfrm>
            <a:off x="1922264" y="4061817"/>
            <a:ext cx="11939230" cy="615315"/>
          </a:xfrm>
          <a:prstGeom prst="rect">
            <a:avLst/>
          </a:prstGeom>
          <a:noFill/>
          <a:ln/>
        </p:spPr>
        <p:txBody>
          <a:bodyPr wrap="square" lIns="0" tIns="0" rIns="0" bIns="0" rtlCol="0" anchor="t"/>
          <a:lstStyle/>
          <a:p>
            <a:pPr marL="0" indent="0" algn="l">
              <a:lnSpc>
                <a:spcPts val="2400"/>
              </a:lnSpc>
              <a:buNone/>
            </a:pPr>
            <a:r>
              <a:rPr lang="en-US" sz="1500" dirty="0">
                <a:solidFill>
                  <a:srgbClr val="2C2926"/>
                </a:solidFill>
                <a:latin typeface="Inter" pitchFamily="34" charset="0"/>
                <a:ea typeface="Inter" pitchFamily="34" charset="-122"/>
                <a:cs typeface="Inter" pitchFamily="34" charset="-120"/>
              </a:rPr>
              <a:t>Customers' confidential financial data is often shared across different banks or institutions, raising concerns about data security and compliance.</a:t>
            </a:r>
            <a:endParaRPr lang="en-US" sz="1500" dirty="0"/>
          </a:p>
        </p:txBody>
      </p:sp>
      <p:pic>
        <p:nvPicPr>
          <p:cNvPr id="10" name="Image 2" descr="preencoded.png"/>
          <p:cNvPicPr>
            <a:picLocks noChangeAspect="1"/>
          </p:cNvPicPr>
          <p:nvPr/>
        </p:nvPicPr>
        <p:blipFill>
          <a:blip r:embed="rId5"/>
          <a:stretch>
            <a:fillRect/>
          </a:stretch>
        </p:blipFill>
        <p:spPr>
          <a:xfrm>
            <a:off x="768906" y="4869299"/>
            <a:ext cx="961192" cy="1415177"/>
          </a:xfrm>
          <a:prstGeom prst="rect">
            <a:avLst/>
          </a:prstGeom>
        </p:spPr>
      </p:pic>
      <p:sp>
        <p:nvSpPr>
          <p:cNvPr id="11" name="Text 6"/>
          <p:cNvSpPr/>
          <p:nvPr/>
        </p:nvSpPr>
        <p:spPr>
          <a:xfrm>
            <a:off x="1922264" y="5061466"/>
            <a:ext cx="2403038" cy="300276"/>
          </a:xfrm>
          <a:prstGeom prst="rect">
            <a:avLst/>
          </a:prstGeom>
          <a:noFill/>
          <a:ln/>
        </p:spPr>
        <p:txBody>
          <a:bodyPr wrap="none" lIns="0" tIns="0" rIns="0" bIns="0" rtlCol="0" anchor="t"/>
          <a:lstStyle/>
          <a:p>
            <a:pPr marL="0" indent="0" algn="l">
              <a:lnSpc>
                <a:spcPts val="23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Black-Box AI Models</a:t>
            </a:r>
            <a:endParaRPr lang="en-US" sz="1850" dirty="0"/>
          </a:p>
        </p:txBody>
      </p:sp>
      <p:sp>
        <p:nvSpPr>
          <p:cNvPr id="12" name="Text 7"/>
          <p:cNvSpPr/>
          <p:nvPr/>
        </p:nvSpPr>
        <p:spPr>
          <a:xfrm>
            <a:off x="1922264" y="5476994"/>
            <a:ext cx="11939230" cy="615315"/>
          </a:xfrm>
          <a:prstGeom prst="rect">
            <a:avLst/>
          </a:prstGeom>
          <a:noFill/>
          <a:ln/>
        </p:spPr>
        <p:txBody>
          <a:bodyPr wrap="square" lIns="0" tIns="0" rIns="0" bIns="0" rtlCol="0" anchor="t"/>
          <a:lstStyle/>
          <a:p>
            <a:pPr marL="0" indent="0" algn="l">
              <a:lnSpc>
                <a:spcPts val="2400"/>
              </a:lnSpc>
              <a:buNone/>
            </a:pPr>
            <a:r>
              <a:rPr lang="en-US" sz="1500" dirty="0">
                <a:solidFill>
                  <a:srgbClr val="2C2926"/>
                </a:solidFill>
                <a:latin typeface="Inter" pitchFamily="34" charset="0"/>
                <a:ea typeface="Inter" pitchFamily="34" charset="-122"/>
                <a:cs typeface="Inter" pitchFamily="34" charset="-120"/>
              </a:rPr>
              <a:t>Many modern machine learning models used in credit scoring operate as "black boxes," offering high predictive power but no insight into their decision-making process, leading to distrust and difficulty in auditing.</a:t>
            </a:r>
            <a:endParaRPr lang="en-US" sz="1500" dirty="0"/>
          </a:p>
        </p:txBody>
      </p:sp>
      <p:pic>
        <p:nvPicPr>
          <p:cNvPr id="13" name="Image 3" descr="preencoded.png"/>
          <p:cNvPicPr>
            <a:picLocks noChangeAspect="1"/>
          </p:cNvPicPr>
          <p:nvPr/>
        </p:nvPicPr>
        <p:blipFill>
          <a:blip r:embed="rId6"/>
          <a:stretch>
            <a:fillRect/>
          </a:stretch>
        </p:blipFill>
        <p:spPr>
          <a:xfrm>
            <a:off x="768906" y="6284476"/>
            <a:ext cx="961192" cy="1415177"/>
          </a:xfrm>
          <a:prstGeom prst="rect">
            <a:avLst/>
          </a:prstGeom>
        </p:spPr>
      </p:pic>
      <p:sp>
        <p:nvSpPr>
          <p:cNvPr id="14" name="Text 8"/>
          <p:cNvSpPr/>
          <p:nvPr/>
        </p:nvSpPr>
        <p:spPr>
          <a:xfrm>
            <a:off x="1922264" y="6476643"/>
            <a:ext cx="3640217" cy="300276"/>
          </a:xfrm>
          <a:prstGeom prst="rect">
            <a:avLst/>
          </a:prstGeom>
          <a:noFill/>
          <a:ln/>
        </p:spPr>
        <p:txBody>
          <a:bodyPr wrap="none" lIns="0" tIns="0" rIns="0" bIns="0" rtlCol="0" anchor="t"/>
          <a:lstStyle/>
          <a:p>
            <a:pPr marL="0" indent="0" algn="l">
              <a:lnSpc>
                <a:spcPts val="23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Increasing Regulatory Pressure</a:t>
            </a:r>
            <a:endParaRPr lang="en-US" sz="1850" dirty="0"/>
          </a:p>
        </p:txBody>
      </p:sp>
      <p:sp>
        <p:nvSpPr>
          <p:cNvPr id="15" name="Text 9"/>
          <p:cNvSpPr/>
          <p:nvPr/>
        </p:nvSpPr>
        <p:spPr>
          <a:xfrm>
            <a:off x="1922264" y="6892171"/>
            <a:ext cx="11939230" cy="615315"/>
          </a:xfrm>
          <a:prstGeom prst="rect">
            <a:avLst/>
          </a:prstGeom>
          <a:noFill/>
          <a:ln/>
        </p:spPr>
        <p:txBody>
          <a:bodyPr wrap="square" lIns="0" tIns="0" rIns="0" bIns="0" rtlCol="0" anchor="t"/>
          <a:lstStyle/>
          <a:p>
            <a:pPr marL="0" indent="0" algn="l">
              <a:lnSpc>
                <a:spcPts val="2400"/>
              </a:lnSpc>
              <a:buNone/>
            </a:pPr>
            <a:r>
              <a:rPr lang="en-US" sz="1500" dirty="0">
                <a:solidFill>
                  <a:srgbClr val="2C2926"/>
                </a:solidFill>
                <a:latin typeface="Inter" pitchFamily="34" charset="0"/>
                <a:ea typeface="Inter" pitchFamily="34" charset="-122"/>
                <a:cs typeface="Inter" pitchFamily="34" charset="-120"/>
              </a:rPr>
              <a:t>Stricter data protection regulations, such as GDPR and India's RBI guidelines, mandate greater control over personal data and transparency in automated decision-making, posing compliance challenges for existing systems.</a:t>
            </a:r>
            <a:endParaRPr lang="en-US" sz="1500" dirty="0"/>
          </a:p>
        </p:txBody>
      </p:sp>
      <p:sp>
        <p:nvSpPr>
          <p:cNvPr id="16" name="Rectangle 15">
            <a:extLst>
              <a:ext uri="{FF2B5EF4-FFF2-40B4-BE49-F238E27FC236}">
                <a16:creationId xmlns:a16="http://schemas.microsoft.com/office/drawing/2014/main" id="{AA24C306-33C5-E2FD-63F6-07D2AE4FDC85}"/>
              </a:ext>
            </a:extLst>
          </p:cNvPr>
          <p:cNvSpPr/>
          <p:nvPr/>
        </p:nvSpPr>
        <p:spPr>
          <a:xfrm>
            <a:off x="0" y="7699653"/>
            <a:ext cx="14630400" cy="5299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ta-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7352" y="671513"/>
            <a:ext cx="4483894" cy="560427"/>
          </a:xfrm>
          <a:prstGeom prst="rect">
            <a:avLst/>
          </a:prstGeom>
          <a:noFill/>
          <a:ln/>
        </p:spPr>
        <p:txBody>
          <a:bodyPr wrap="none" lIns="0" tIns="0" rIns="0" bIns="0" rtlCol="0" anchor="t"/>
          <a:lstStyle/>
          <a:p>
            <a:pPr marL="0" indent="0" algn="l">
              <a:lnSpc>
                <a:spcPts val="4400"/>
              </a:lnSpc>
              <a:buNone/>
            </a:pPr>
            <a:r>
              <a:rPr lang="en-US" sz="3500" dirty="0">
                <a:solidFill>
                  <a:srgbClr val="2C2926"/>
                </a:solidFill>
                <a:latin typeface="Bricolage Grotesque Semi Bold" pitchFamily="34" charset="0"/>
                <a:ea typeface="Bricolage Grotesque Semi Bold" pitchFamily="34" charset="-122"/>
                <a:cs typeface="Bricolage Grotesque Semi Bold" pitchFamily="34" charset="-120"/>
              </a:rPr>
              <a:t>Objectives</a:t>
            </a:r>
            <a:endParaRPr lang="en-US" sz="3500" dirty="0"/>
          </a:p>
        </p:txBody>
      </p:sp>
      <p:sp>
        <p:nvSpPr>
          <p:cNvPr id="3" name="Text 1"/>
          <p:cNvSpPr/>
          <p:nvPr/>
        </p:nvSpPr>
        <p:spPr>
          <a:xfrm>
            <a:off x="717352" y="1412319"/>
            <a:ext cx="13195697" cy="286822"/>
          </a:xfrm>
          <a:prstGeom prst="rect">
            <a:avLst/>
          </a:prstGeom>
          <a:noFill/>
          <a:ln/>
        </p:spPr>
        <p:txBody>
          <a:bodyPr wrap="non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Our TrustFed project is designed to achieve four key objectives that address the identified challenges in credit scoring.</a:t>
            </a:r>
            <a:endParaRPr lang="en-US" sz="1400" dirty="0"/>
          </a:p>
        </p:txBody>
      </p:sp>
      <p:sp>
        <p:nvSpPr>
          <p:cNvPr id="4" name="Shape 2"/>
          <p:cNvSpPr/>
          <p:nvPr/>
        </p:nvSpPr>
        <p:spPr>
          <a:xfrm>
            <a:off x="717352" y="1900833"/>
            <a:ext cx="1649373" cy="1319927"/>
          </a:xfrm>
          <a:prstGeom prst="roundRect">
            <a:avLst>
              <a:gd name="adj" fmla="val 5707"/>
            </a:avLst>
          </a:prstGeom>
          <a:solidFill>
            <a:srgbClr val="FFFFFF"/>
          </a:solidFill>
          <a:ln w="7620">
            <a:solidFill>
              <a:srgbClr val="F8ECD3"/>
            </a:solidFill>
            <a:prstDash val="solid"/>
          </a:ln>
        </p:spPr>
      </p:sp>
      <p:pic>
        <p:nvPicPr>
          <p:cNvPr id="5" name="Image 0" descr="preencoded.png"/>
          <p:cNvPicPr>
            <a:picLocks noChangeAspect="1"/>
          </p:cNvPicPr>
          <p:nvPr/>
        </p:nvPicPr>
        <p:blipFill>
          <a:blip r:embed="rId3"/>
          <a:stretch>
            <a:fillRect/>
          </a:stretch>
        </p:blipFill>
        <p:spPr>
          <a:xfrm>
            <a:off x="1415891" y="2403158"/>
            <a:ext cx="252174" cy="315158"/>
          </a:xfrm>
          <a:prstGeom prst="rect">
            <a:avLst/>
          </a:prstGeom>
        </p:spPr>
      </p:pic>
      <p:sp>
        <p:nvSpPr>
          <p:cNvPr id="6" name="Text 3"/>
          <p:cNvSpPr/>
          <p:nvPr/>
        </p:nvSpPr>
        <p:spPr>
          <a:xfrm>
            <a:off x="2546033" y="2080141"/>
            <a:ext cx="2686526" cy="280154"/>
          </a:xfrm>
          <a:prstGeom prst="rect">
            <a:avLst/>
          </a:prstGeom>
          <a:noFill/>
          <a:ln/>
        </p:spPr>
        <p:txBody>
          <a:bodyPr wrap="none" lIns="0" tIns="0" rIns="0" bIns="0" rtlCol="0" anchor="t"/>
          <a:lstStyle/>
          <a:p>
            <a:pPr marL="0" indent="0" algn="l">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Multi-Bank Collaboration</a:t>
            </a:r>
            <a:endParaRPr lang="en-US" sz="1750" dirty="0"/>
          </a:p>
        </p:txBody>
      </p:sp>
      <p:sp>
        <p:nvSpPr>
          <p:cNvPr id="7" name="Text 4"/>
          <p:cNvSpPr/>
          <p:nvPr/>
        </p:nvSpPr>
        <p:spPr>
          <a:xfrm>
            <a:off x="2546033" y="2467808"/>
            <a:ext cx="11187708" cy="573643"/>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To facilitate secure collaboration among multiple financial institutions without the direct exposure or sharing of raw, sensitive customer data.</a:t>
            </a:r>
            <a:endParaRPr lang="en-US" sz="1400" dirty="0"/>
          </a:p>
        </p:txBody>
      </p:sp>
      <p:sp>
        <p:nvSpPr>
          <p:cNvPr id="8" name="Shape 5"/>
          <p:cNvSpPr/>
          <p:nvPr/>
        </p:nvSpPr>
        <p:spPr>
          <a:xfrm>
            <a:off x="2456378" y="3211235"/>
            <a:ext cx="11367016" cy="11430"/>
          </a:xfrm>
          <a:prstGeom prst="roundRect">
            <a:avLst>
              <a:gd name="adj" fmla="val 659050"/>
            </a:avLst>
          </a:prstGeom>
          <a:solidFill>
            <a:srgbClr val="F8ECD3"/>
          </a:solidFill>
          <a:ln/>
        </p:spPr>
      </p:sp>
      <p:sp>
        <p:nvSpPr>
          <p:cNvPr id="9" name="Shape 6"/>
          <p:cNvSpPr/>
          <p:nvPr/>
        </p:nvSpPr>
        <p:spPr>
          <a:xfrm>
            <a:off x="717352" y="3310414"/>
            <a:ext cx="3298865" cy="1319927"/>
          </a:xfrm>
          <a:prstGeom prst="roundRect">
            <a:avLst>
              <a:gd name="adj" fmla="val 5707"/>
            </a:avLst>
          </a:prstGeom>
          <a:solidFill>
            <a:srgbClr val="FFFFFF"/>
          </a:solidFill>
          <a:ln w="7620">
            <a:solidFill>
              <a:srgbClr val="F8ECD3"/>
            </a:solidFill>
            <a:prstDash val="solid"/>
          </a:ln>
        </p:spPr>
      </p:sp>
      <p:pic>
        <p:nvPicPr>
          <p:cNvPr id="10" name="Image 1" descr="preencoded.png"/>
          <p:cNvPicPr>
            <a:picLocks noChangeAspect="1"/>
          </p:cNvPicPr>
          <p:nvPr/>
        </p:nvPicPr>
        <p:blipFill>
          <a:blip r:embed="rId4"/>
          <a:stretch>
            <a:fillRect/>
          </a:stretch>
        </p:blipFill>
        <p:spPr>
          <a:xfrm>
            <a:off x="2240637" y="3812738"/>
            <a:ext cx="252174" cy="315158"/>
          </a:xfrm>
          <a:prstGeom prst="rect">
            <a:avLst/>
          </a:prstGeom>
        </p:spPr>
      </p:pic>
      <p:sp>
        <p:nvSpPr>
          <p:cNvPr id="11" name="Text 7"/>
          <p:cNvSpPr/>
          <p:nvPr/>
        </p:nvSpPr>
        <p:spPr>
          <a:xfrm>
            <a:off x="4195524" y="3489722"/>
            <a:ext cx="2861905" cy="280154"/>
          </a:xfrm>
          <a:prstGeom prst="rect">
            <a:avLst/>
          </a:prstGeom>
          <a:noFill/>
          <a:ln/>
        </p:spPr>
        <p:txBody>
          <a:bodyPr wrap="none" lIns="0" tIns="0" rIns="0" bIns="0" rtlCol="0" anchor="t"/>
          <a:lstStyle/>
          <a:p>
            <a:pPr marL="0" indent="0" algn="l">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Accurate Federated Model</a:t>
            </a:r>
            <a:endParaRPr lang="en-US" sz="1750" dirty="0"/>
          </a:p>
        </p:txBody>
      </p:sp>
      <p:sp>
        <p:nvSpPr>
          <p:cNvPr id="12" name="Text 8"/>
          <p:cNvSpPr/>
          <p:nvPr/>
        </p:nvSpPr>
        <p:spPr>
          <a:xfrm>
            <a:off x="4195524" y="3877389"/>
            <a:ext cx="9538216" cy="573643"/>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To develop and validate an accurate federated credit scoring model that maintains high predictive performance comparable to centralized models.</a:t>
            </a:r>
            <a:endParaRPr lang="en-US" sz="1400" dirty="0"/>
          </a:p>
        </p:txBody>
      </p:sp>
      <p:sp>
        <p:nvSpPr>
          <p:cNvPr id="13" name="Shape 9"/>
          <p:cNvSpPr/>
          <p:nvPr/>
        </p:nvSpPr>
        <p:spPr>
          <a:xfrm>
            <a:off x="4105870" y="4620816"/>
            <a:ext cx="9717524" cy="11430"/>
          </a:xfrm>
          <a:prstGeom prst="roundRect">
            <a:avLst>
              <a:gd name="adj" fmla="val 659050"/>
            </a:avLst>
          </a:prstGeom>
          <a:solidFill>
            <a:srgbClr val="F8ECD3"/>
          </a:solidFill>
          <a:ln/>
        </p:spPr>
      </p:sp>
      <p:sp>
        <p:nvSpPr>
          <p:cNvPr id="14" name="Shape 10"/>
          <p:cNvSpPr/>
          <p:nvPr/>
        </p:nvSpPr>
        <p:spPr>
          <a:xfrm>
            <a:off x="717352" y="4719995"/>
            <a:ext cx="4948357" cy="1319927"/>
          </a:xfrm>
          <a:prstGeom prst="roundRect">
            <a:avLst>
              <a:gd name="adj" fmla="val 5707"/>
            </a:avLst>
          </a:prstGeom>
          <a:solidFill>
            <a:srgbClr val="FFFFFF"/>
          </a:solidFill>
          <a:ln w="7620">
            <a:solidFill>
              <a:srgbClr val="F8ECD3"/>
            </a:solidFill>
            <a:prstDash val="solid"/>
          </a:ln>
        </p:spPr>
      </p:sp>
      <p:pic>
        <p:nvPicPr>
          <p:cNvPr id="15" name="Image 2" descr="preencoded.png"/>
          <p:cNvPicPr>
            <a:picLocks noChangeAspect="1"/>
          </p:cNvPicPr>
          <p:nvPr/>
        </p:nvPicPr>
        <p:blipFill>
          <a:blip r:embed="rId5"/>
          <a:stretch>
            <a:fillRect/>
          </a:stretch>
        </p:blipFill>
        <p:spPr>
          <a:xfrm>
            <a:off x="3065383" y="5222319"/>
            <a:ext cx="252174" cy="315158"/>
          </a:xfrm>
          <a:prstGeom prst="rect">
            <a:avLst/>
          </a:prstGeom>
        </p:spPr>
      </p:pic>
      <p:sp>
        <p:nvSpPr>
          <p:cNvPr id="16" name="Text 11"/>
          <p:cNvSpPr/>
          <p:nvPr/>
        </p:nvSpPr>
        <p:spPr>
          <a:xfrm>
            <a:off x="5845016" y="4899303"/>
            <a:ext cx="2642592" cy="280154"/>
          </a:xfrm>
          <a:prstGeom prst="rect">
            <a:avLst/>
          </a:prstGeom>
          <a:noFill/>
          <a:ln/>
        </p:spPr>
        <p:txBody>
          <a:bodyPr wrap="none" lIns="0" tIns="0" rIns="0" bIns="0" rtlCol="0" anchor="t"/>
          <a:lstStyle/>
          <a:p>
            <a:pPr marL="0" indent="0" algn="l">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Explainability with SHAP</a:t>
            </a:r>
            <a:endParaRPr lang="en-US" sz="1750" dirty="0"/>
          </a:p>
        </p:txBody>
      </p:sp>
      <p:sp>
        <p:nvSpPr>
          <p:cNvPr id="17" name="Text 12"/>
          <p:cNvSpPr/>
          <p:nvPr/>
        </p:nvSpPr>
        <p:spPr>
          <a:xfrm>
            <a:off x="5845016" y="5286970"/>
            <a:ext cx="7888724" cy="573643"/>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To integrate SHAP (Shapley Additive Explanations) to provide robust and interpretable explanations for individual credit decisions, enhancing trust and regulatory compliance.</a:t>
            </a:r>
            <a:endParaRPr lang="en-US" sz="1400" dirty="0"/>
          </a:p>
        </p:txBody>
      </p:sp>
      <p:sp>
        <p:nvSpPr>
          <p:cNvPr id="18" name="Shape 13"/>
          <p:cNvSpPr/>
          <p:nvPr/>
        </p:nvSpPr>
        <p:spPr>
          <a:xfrm>
            <a:off x="5755362" y="6030397"/>
            <a:ext cx="8068032" cy="11430"/>
          </a:xfrm>
          <a:prstGeom prst="roundRect">
            <a:avLst>
              <a:gd name="adj" fmla="val 659050"/>
            </a:avLst>
          </a:prstGeom>
          <a:solidFill>
            <a:srgbClr val="F8ECD3"/>
          </a:solidFill>
          <a:ln/>
        </p:spPr>
      </p:sp>
      <p:sp>
        <p:nvSpPr>
          <p:cNvPr id="19" name="Shape 14"/>
          <p:cNvSpPr/>
          <p:nvPr/>
        </p:nvSpPr>
        <p:spPr>
          <a:xfrm>
            <a:off x="717352" y="6129576"/>
            <a:ext cx="6597848" cy="1606748"/>
          </a:xfrm>
          <a:prstGeom prst="roundRect">
            <a:avLst>
              <a:gd name="adj" fmla="val 4688"/>
            </a:avLst>
          </a:prstGeom>
          <a:solidFill>
            <a:srgbClr val="FFFFFF"/>
          </a:solidFill>
          <a:ln w="7620">
            <a:solidFill>
              <a:srgbClr val="F8ECD3"/>
            </a:solidFill>
            <a:prstDash val="solid"/>
          </a:ln>
        </p:spPr>
      </p:sp>
      <p:pic>
        <p:nvPicPr>
          <p:cNvPr id="20" name="Image 3" descr="preencoded.png"/>
          <p:cNvPicPr>
            <a:picLocks noChangeAspect="1"/>
          </p:cNvPicPr>
          <p:nvPr/>
        </p:nvPicPr>
        <p:blipFill>
          <a:blip r:embed="rId6"/>
          <a:stretch>
            <a:fillRect/>
          </a:stretch>
        </p:blipFill>
        <p:spPr>
          <a:xfrm>
            <a:off x="3890129" y="6775371"/>
            <a:ext cx="252174" cy="315158"/>
          </a:xfrm>
          <a:prstGeom prst="rect">
            <a:avLst/>
          </a:prstGeom>
        </p:spPr>
      </p:pic>
      <p:sp>
        <p:nvSpPr>
          <p:cNvPr id="21" name="Text 15"/>
          <p:cNvSpPr/>
          <p:nvPr/>
        </p:nvSpPr>
        <p:spPr>
          <a:xfrm>
            <a:off x="7494508" y="6308884"/>
            <a:ext cx="3115389" cy="280154"/>
          </a:xfrm>
          <a:prstGeom prst="rect">
            <a:avLst/>
          </a:prstGeom>
          <a:noFill/>
          <a:ln/>
        </p:spPr>
        <p:txBody>
          <a:bodyPr wrap="none" lIns="0" tIns="0" rIns="0" bIns="0" rtlCol="0" anchor="t"/>
          <a:lstStyle/>
          <a:p>
            <a:pPr marL="0" indent="0" algn="l">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Practical FinTech Framework</a:t>
            </a:r>
            <a:endParaRPr lang="en-US" sz="1750" dirty="0"/>
          </a:p>
        </p:txBody>
      </p:sp>
      <p:sp>
        <p:nvSpPr>
          <p:cNvPr id="22" name="Text 16"/>
          <p:cNvSpPr/>
          <p:nvPr/>
        </p:nvSpPr>
        <p:spPr>
          <a:xfrm>
            <a:off x="7494508" y="6696551"/>
            <a:ext cx="6239232" cy="860465"/>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To deliver a robust and practical FinTech framework that effectively balances privacy, interpretability, and predictive performance in a real-world banking context.</a:t>
            </a:r>
            <a:endParaRPr lang="en-US" sz="1400" dirty="0"/>
          </a:p>
        </p:txBody>
      </p:sp>
      <p:sp>
        <p:nvSpPr>
          <p:cNvPr id="23" name="Rectangle 22">
            <a:extLst>
              <a:ext uri="{FF2B5EF4-FFF2-40B4-BE49-F238E27FC236}">
                <a16:creationId xmlns:a16="http://schemas.microsoft.com/office/drawing/2014/main" id="{1E244ACC-D02E-ACE9-F9B9-E64556A7CAC2}"/>
              </a:ext>
            </a:extLst>
          </p:cNvPr>
          <p:cNvSpPr/>
          <p:nvPr/>
        </p:nvSpPr>
        <p:spPr>
          <a:xfrm>
            <a:off x="0" y="7736324"/>
            <a:ext cx="14630400" cy="47541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ta-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89" y="1634181"/>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Scope of Work</a:t>
            </a:r>
            <a:endParaRPr lang="en-US" sz="3900" dirty="0"/>
          </a:p>
        </p:txBody>
      </p:sp>
      <p:sp>
        <p:nvSpPr>
          <p:cNvPr id="3" name="Text 1"/>
          <p:cNvSpPr/>
          <p:nvPr/>
        </p:nvSpPr>
        <p:spPr>
          <a:xfrm>
            <a:off x="793790" y="2623899"/>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Our project focuses on a targeted scope to demonstrate the effectiveness and applicability of TrustFed.</a:t>
            </a:r>
            <a:endParaRPr lang="en-US" sz="1550" dirty="0"/>
          </a:p>
        </p:txBody>
      </p:sp>
      <p:sp>
        <p:nvSpPr>
          <p:cNvPr id="4" name="Text 2"/>
          <p:cNvSpPr/>
          <p:nvPr/>
        </p:nvSpPr>
        <p:spPr>
          <a:xfrm>
            <a:off x="793790" y="3363039"/>
            <a:ext cx="2883932"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Simulated Collaboration</a:t>
            </a:r>
            <a:endParaRPr lang="en-US" sz="1950" dirty="0"/>
          </a:p>
        </p:txBody>
      </p:sp>
      <p:sp>
        <p:nvSpPr>
          <p:cNvPr id="5" name="Text 3"/>
          <p:cNvSpPr/>
          <p:nvPr/>
        </p:nvSpPr>
        <p:spPr>
          <a:xfrm>
            <a:off x="793790" y="3871555"/>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We will simulate a collaborative environment between </a:t>
            </a:r>
            <a:r>
              <a:rPr lang="en-US" sz="1550" b="1" dirty="0">
                <a:solidFill>
                  <a:srgbClr val="2C2926"/>
                </a:solidFill>
                <a:latin typeface="Inter" pitchFamily="34" charset="0"/>
                <a:ea typeface="Inter" pitchFamily="34" charset="-122"/>
                <a:cs typeface="Inter" pitchFamily="34" charset="-120"/>
              </a:rPr>
              <a:t>Bank A</a:t>
            </a:r>
            <a:r>
              <a:rPr lang="en-US" sz="1550" dirty="0">
                <a:solidFill>
                  <a:srgbClr val="2C2926"/>
                </a:solidFill>
                <a:latin typeface="Inter" pitchFamily="34" charset="0"/>
                <a:ea typeface="Inter" pitchFamily="34" charset="-122"/>
                <a:cs typeface="Inter" pitchFamily="34" charset="-120"/>
              </a:rPr>
              <a:t> and </a:t>
            </a:r>
            <a:r>
              <a:rPr lang="en-US" sz="1550" b="1" dirty="0">
                <a:solidFill>
                  <a:srgbClr val="2C2926"/>
                </a:solidFill>
                <a:latin typeface="Inter" pitchFamily="34" charset="0"/>
                <a:ea typeface="Inter" pitchFamily="34" charset="-122"/>
                <a:cs typeface="Inter" pitchFamily="34" charset="-120"/>
              </a:rPr>
              <a:t>Bank B</a:t>
            </a:r>
            <a:r>
              <a:rPr lang="en-US" sz="1550" dirty="0">
                <a:solidFill>
                  <a:srgbClr val="2C2926"/>
                </a:solidFill>
                <a:latin typeface="Inter" pitchFamily="34" charset="0"/>
                <a:ea typeface="Inter" pitchFamily="34" charset="-122"/>
                <a:cs typeface="Inter" pitchFamily="34" charset="-120"/>
              </a:rPr>
              <a:t> to model real-world multi-institution scenarios.</a:t>
            </a:r>
            <a:endParaRPr lang="en-US" sz="1550" dirty="0"/>
          </a:p>
        </p:txBody>
      </p:sp>
      <p:sp>
        <p:nvSpPr>
          <p:cNvPr id="6" name="Text 4"/>
          <p:cNvSpPr/>
          <p:nvPr/>
        </p:nvSpPr>
        <p:spPr>
          <a:xfrm>
            <a:off x="793790" y="470499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Key Techniques</a:t>
            </a:r>
            <a:endParaRPr lang="en-US" sz="1950" dirty="0"/>
          </a:p>
        </p:txBody>
      </p:sp>
      <p:sp>
        <p:nvSpPr>
          <p:cNvPr id="7" name="Text 5"/>
          <p:cNvSpPr/>
          <p:nvPr/>
        </p:nvSpPr>
        <p:spPr>
          <a:xfrm>
            <a:off x="793790" y="5213509"/>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2926"/>
                </a:solidFill>
                <a:latin typeface="Inter" pitchFamily="34" charset="0"/>
                <a:ea typeface="Inter" pitchFamily="34" charset="-122"/>
                <a:cs typeface="Inter" pitchFamily="34" charset="-120"/>
              </a:rPr>
              <a:t>Federated Averaging (FedAvg):</a:t>
            </a:r>
            <a:r>
              <a:rPr lang="en-US" sz="1550" dirty="0">
                <a:solidFill>
                  <a:srgbClr val="2C2926"/>
                </a:solidFill>
                <a:latin typeface="Inter" pitchFamily="34" charset="0"/>
                <a:ea typeface="Inter" pitchFamily="34" charset="-122"/>
                <a:cs typeface="Inter" pitchFamily="34" charset="-120"/>
              </a:rPr>
              <a:t> As the core federated learning algorithm for model aggregation.</a:t>
            </a:r>
            <a:endParaRPr lang="en-US" sz="1550" dirty="0"/>
          </a:p>
        </p:txBody>
      </p:sp>
      <p:sp>
        <p:nvSpPr>
          <p:cNvPr id="8" name="Text 6"/>
          <p:cNvSpPr/>
          <p:nvPr/>
        </p:nvSpPr>
        <p:spPr>
          <a:xfrm>
            <a:off x="793790" y="5918002"/>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2926"/>
                </a:solidFill>
                <a:latin typeface="Inter" pitchFamily="34" charset="0"/>
                <a:ea typeface="Inter" pitchFamily="34" charset="-122"/>
                <a:cs typeface="Inter" pitchFamily="34" charset="-120"/>
              </a:rPr>
              <a:t>SHAP (Shapley Additive Explanations):</a:t>
            </a:r>
            <a:r>
              <a:rPr lang="en-US" sz="1550" dirty="0">
                <a:solidFill>
                  <a:srgbClr val="2C2926"/>
                </a:solidFill>
                <a:latin typeface="Inter" pitchFamily="34" charset="0"/>
                <a:ea typeface="Inter" pitchFamily="34" charset="-122"/>
                <a:cs typeface="Inter" pitchFamily="34" charset="-120"/>
              </a:rPr>
              <a:t> For delivering interpretable insights into model predictions.</a:t>
            </a:r>
            <a:endParaRPr lang="en-US" sz="1550" dirty="0"/>
          </a:p>
        </p:txBody>
      </p:sp>
      <p:sp>
        <p:nvSpPr>
          <p:cNvPr id="9" name="Text 7"/>
          <p:cNvSpPr/>
          <p:nvPr/>
        </p:nvSpPr>
        <p:spPr>
          <a:xfrm>
            <a:off x="7564874" y="3363039"/>
            <a:ext cx="2603659"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Data &amp; Benchmarking</a:t>
            </a:r>
            <a:endParaRPr lang="en-US" sz="1950" dirty="0"/>
          </a:p>
        </p:txBody>
      </p:sp>
      <p:sp>
        <p:nvSpPr>
          <p:cNvPr id="10" name="Text 8"/>
          <p:cNvSpPr/>
          <p:nvPr/>
        </p:nvSpPr>
        <p:spPr>
          <a:xfrm>
            <a:off x="7564874" y="3871555"/>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The project will utilize the well-known </a:t>
            </a:r>
            <a:r>
              <a:rPr lang="en-US" sz="1550" b="1" dirty="0">
                <a:solidFill>
                  <a:srgbClr val="2C2926"/>
                </a:solidFill>
                <a:latin typeface="Inter" pitchFamily="34" charset="0"/>
                <a:ea typeface="Inter" pitchFamily="34" charset="-122"/>
                <a:cs typeface="Inter" pitchFamily="34" charset="-120"/>
              </a:rPr>
              <a:t>German Credit Dataset</a:t>
            </a:r>
            <a:r>
              <a:rPr lang="en-US" sz="1550" dirty="0">
                <a:solidFill>
                  <a:srgbClr val="2C2926"/>
                </a:solidFill>
                <a:latin typeface="Inter" pitchFamily="34" charset="0"/>
                <a:ea typeface="Inter" pitchFamily="34" charset="-122"/>
                <a:cs typeface="Inter" pitchFamily="34" charset="-120"/>
              </a:rPr>
              <a:t> for robust benchmarking and evaluation.</a:t>
            </a:r>
            <a:endParaRPr lang="en-US" sz="1550" dirty="0"/>
          </a:p>
        </p:txBody>
      </p:sp>
      <p:sp>
        <p:nvSpPr>
          <p:cNvPr id="11" name="Text 9"/>
          <p:cNvSpPr/>
          <p:nvPr/>
        </p:nvSpPr>
        <p:spPr>
          <a:xfrm>
            <a:off x="7564874" y="470499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Future Scalability</a:t>
            </a:r>
            <a:endParaRPr lang="en-US" sz="1950" dirty="0"/>
          </a:p>
        </p:txBody>
      </p:sp>
      <p:sp>
        <p:nvSpPr>
          <p:cNvPr id="12" name="Text 10"/>
          <p:cNvSpPr/>
          <p:nvPr/>
        </p:nvSpPr>
        <p:spPr>
          <a:xfrm>
            <a:off x="7564874" y="5213509"/>
            <a:ext cx="6279356" cy="95261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The framework is designed to be </a:t>
            </a:r>
            <a:r>
              <a:rPr lang="en-US" sz="1550" b="1" dirty="0">
                <a:latin typeface="Inter" pitchFamily="34" charset="0"/>
                <a:ea typeface="Inter" pitchFamily="34" charset="-122"/>
                <a:cs typeface="Inter" pitchFamily="34" charset="-120"/>
              </a:rPr>
              <a:t>extendable to larger, real-world multi-bank collaborations</a:t>
            </a:r>
            <a:r>
              <a:rPr lang="en-US" sz="1550" dirty="0">
                <a:solidFill>
                  <a:srgbClr val="2C2926"/>
                </a:solidFill>
                <a:latin typeface="Inter" pitchFamily="34" charset="0"/>
                <a:ea typeface="Inter" pitchFamily="34" charset="-122"/>
                <a:cs typeface="Inter" pitchFamily="34" charset="-120"/>
              </a:rPr>
              <a:t>, paving the way for broader adoption in the financial industry.</a:t>
            </a:r>
            <a:endParaRPr lang="en-US" sz="1550" dirty="0"/>
          </a:p>
        </p:txBody>
      </p:sp>
      <p:sp>
        <p:nvSpPr>
          <p:cNvPr id="13" name="Rectangle 12">
            <a:extLst>
              <a:ext uri="{FF2B5EF4-FFF2-40B4-BE49-F238E27FC236}">
                <a16:creationId xmlns:a16="http://schemas.microsoft.com/office/drawing/2014/main" id="{8DEDA5F3-5E40-EF27-298E-10DDAB87FCDA}"/>
              </a:ext>
            </a:extLst>
          </p:cNvPr>
          <p:cNvSpPr/>
          <p:nvPr/>
        </p:nvSpPr>
        <p:spPr>
          <a:xfrm>
            <a:off x="0" y="7741227"/>
            <a:ext cx="14630400" cy="48837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ta-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4737" y="518874"/>
            <a:ext cx="4717256" cy="589598"/>
          </a:xfrm>
          <a:prstGeom prst="rect">
            <a:avLst/>
          </a:prstGeom>
          <a:noFill/>
          <a:ln/>
        </p:spPr>
        <p:txBody>
          <a:bodyPr wrap="none" lIns="0" tIns="0" rIns="0" bIns="0" rtlCol="0" anchor="t"/>
          <a:lstStyle/>
          <a:p>
            <a:pPr marL="0" indent="0" algn="l">
              <a:lnSpc>
                <a:spcPts val="4600"/>
              </a:lnSpc>
              <a:buNone/>
            </a:pPr>
            <a:r>
              <a:rPr lang="en-US" sz="3700" dirty="0">
                <a:solidFill>
                  <a:srgbClr val="2C2926"/>
                </a:solidFill>
                <a:latin typeface="Bricolage Grotesque Semi Bold" pitchFamily="34" charset="0"/>
                <a:ea typeface="Bricolage Grotesque Semi Bold" pitchFamily="34" charset="-122"/>
                <a:cs typeface="Bricolage Grotesque Semi Bold" pitchFamily="34" charset="-120"/>
              </a:rPr>
              <a:t>Literature Review</a:t>
            </a:r>
            <a:endParaRPr lang="en-US" sz="3700" dirty="0"/>
          </a:p>
        </p:txBody>
      </p:sp>
      <p:sp>
        <p:nvSpPr>
          <p:cNvPr id="3" name="Text 1"/>
          <p:cNvSpPr/>
          <p:nvPr/>
        </p:nvSpPr>
        <p:spPr>
          <a:xfrm>
            <a:off x="754737" y="1485781"/>
            <a:ext cx="13120926" cy="603885"/>
          </a:xfrm>
          <a:prstGeom prst="rect">
            <a:avLst/>
          </a:prstGeom>
          <a:noFill/>
          <a:ln/>
        </p:spPr>
        <p:txBody>
          <a:bodyPr wrap="square" lIns="0" tIns="0" rIns="0" bIns="0" rtlCol="0" anchor="t"/>
          <a:lstStyle/>
          <a:p>
            <a:pPr marL="0" indent="0" algn="l">
              <a:lnSpc>
                <a:spcPts val="2350"/>
              </a:lnSpc>
              <a:buNone/>
            </a:pPr>
            <a:r>
              <a:rPr lang="en-US" sz="1450" dirty="0">
                <a:solidFill>
                  <a:srgbClr val="2C2926"/>
                </a:solidFill>
                <a:latin typeface="Inter" pitchFamily="34" charset="0"/>
                <a:ea typeface="Inter" pitchFamily="34" charset="-122"/>
                <a:cs typeface="Inter" pitchFamily="34" charset="-120"/>
              </a:rPr>
              <a:t>Our project builds upon existing research while addressing a critical gap in the intersection of privacy-preserving machine learning and explainability.</a:t>
            </a:r>
            <a:endParaRPr lang="en-US" sz="1450" dirty="0"/>
          </a:p>
        </p:txBody>
      </p:sp>
      <p:sp>
        <p:nvSpPr>
          <p:cNvPr id="4" name="Shape 2"/>
          <p:cNvSpPr/>
          <p:nvPr/>
        </p:nvSpPr>
        <p:spPr>
          <a:xfrm>
            <a:off x="7303770" y="2301835"/>
            <a:ext cx="22860" cy="4172188"/>
          </a:xfrm>
          <a:prstGeom prst="roundRect">
            <a:avLst>
              <a:gd name="adj" fmla="val 346676"/>
            </a:avLst>
          </a:prstGeom>
          <a:solidFill>
            <a:srgbClr val="F8ECD3"/>
          </a:solidFill>
          <a:ln/>
        </p:spPr>
      </p:sp>
      <p:sp>
        <p:nvSpPr>
          <p:cNvPr id="5" name="Shape 3"/>
          <p:cNvSpPr/>
          <p:nvPr/>
        </p:nvSpPr>
        <p:spPr>
          <a:xfrm>
            <a:off x="6559808" y="2502575"/>
            <a:ext cx="566023" cy="22860"/>
          </a:xfrm>
          <a:prstGeom prst="roundRect">
            <a:avLst>
              <a:gd name="adj" fmla="val 346676"/>
            </a:avLst>
          </a:prstGeom>
          <a:solidFill>
            <a:srgbClr val="F8ECD3"/>
          </a:solidFill>
          <a:ln/>
        </p:spPr>
      </p:sp>
      <p:sp>
        <p:nvSpPr>
          <p:cNvPr id="6" name="Shape 4"/>
          <p:cNvSpPr/>
          <p:nvPr/>
        </p:nvSpPr>
        <p:spPr>
          <a:xfrm>
            <a:off x="7102971" y="2301835"/>
            <a:ext cx="424458" cy="424458"/>
          </a:xfrm>
          <a:prstGeom prst="roundRect">
            <a:avLst>
              <a:gd name="adj" fmla="val 18671"/>
            </a:avLst>
          </a:prstGeom>
          <a:solidFill>
            <a:srgbClr val="FFFFFF"/>
          </a:solidFill>
          <a:ln w="7620">
            <a:solidFill>
              <a:srgbClr val="F8ECD3"/>
            </a:solidFill>
            <a:prstDash val="solid"/>
          </a:ln>
        </p:spPr>
      </p:sp>
      <p:sp>
        <p:nvSpPr>
          <p:cNvPr id="7" name="Text 5"/>
          <p:cNvSpPr/>
          <p:nvPr/>
        </p:nvSpPr>
        <p:spPr>
          <a:xfrm>
            <a:off x="7173635" y="2337137"/>
            <a:ext cx="283012" cy="353735"/>
          </a:xfrm>
          <a:prstGeom prst="rect">
            <a:avLst/>
          </a:prstGeom>
          <a:noFill/>
          <a:ln/>
        </p:spPr>
        <p:txBody>
          <a:bodyPr wrap="none" lIns="0" tIns="0" rIns="0" bIns="0" rtlCol="0" anchor="t"/>
          <a:lstStyle/>
          <a:p>
            <a:pPr marL="0" indent="0" algn="ctr">
              <a:lnSpc>
                <a:spcPts val="220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1</a:t>
            </a:r>
            <a:endParaRPr lang="en-US" sz="2200" dirty="0"/>
          </a:p>
        </p:txBody>
      </p:sp>
      <p:sp>
        <p:nvSpPr>
          <p:cNvPr id="8" name="Text 6"/>
          <p:cNvSpPr/>
          <p:nvPr/>
        </p:nvSpPr>
        <p:spPr>
          <a:xfrm>
            <a:off x="3472101" y="2366605"/>
            <a:ext cx="2899648" cy="294799"/>
          </a:xfrm>
          <a:prstGeom prst="rect">
            <a:avLst/>
          </a:prstGeom>
          <a:noFill/>
          <a:ln/>
        </p:spPr>
        <p:txBody>
          <a:bodyPr wrap="none" lIns="0" tIns="0" rIns="0" bIns="0" rtlCol="0" anchor="t"/>
          <a:lstStyle/>
          <a:p>
            <a:pPr marL="0" indent="0" algn="r">
              <a:lnSpc>
                <a:spcPts val="230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Traditional Credit Scoring</a:t>
            </a:r>
            <a:endParaRPr lang="en-US" sz="1850" dirty="0"/>
          </a:p>
        </p:txBody>
      </p:sp>
      <p:sp>
        <p:nvSpPr>
          <p:cNvPr id="9" name="Text 7"/>
          <p:cNvSpPr/>
          <p:nvPr/>
        </p:nvSpPr>
        <p:spPr>
          <a:xfrm>
            <a:off x="754737" y="2774513"/>
            <a:ext cx="5617012" cy="603885"/>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2C2926"/>
                </a:solidFill>
                <a:latin typeface="Inter" pitchFamily="34" charset="0"/>
                <a:ea typeface="Inter" pitchFamily="34" charset="-122"/>
                <a:cs typeface="Inter" pitchFamily="34" charset="-120"/>
              </a:rPr>
              <a:t>Primarily used </a:t>
            </a:r>
            <a:r>
              <a:rPr lang="en-US" sz="1450" b="1" dirty="0">
                <a:solidFill>
                  <a:srgbClr val="2C2926"/>
                </a:solidFill>
                <a:latin typeface="Inter" pitchFamily="34" charset="0"/>
                <a:ea typeface="Inter" pitchFamily="34" charset="-122"/>
                <a:cs typeface="Inter" pitchFamily="34" charset="-120"/>
              </a:rPr>
              <a:t>Logistic Regression</a:t>
            </a:r>
            <a:r>
              <a:rPr lang="en-US" sz="1450" dirty="0">
                <a:solidFill>
                  <a:srgbClr val="2C2926"/>
                </a:solidFill>
                <a:latin typeface="Inter" pitchFamily="34" charset="0"/>
                <a:ea typeface="Inter" pitchFamily="34" charset="-122"/>
                <a:cs typeface="Inter" pitchFamily="34" charset="-120"/>
              </a:rPr>
              <a:t> and other statistical models.</a:t>
            </a:r>
            <a:endParaRPr lang="en-US" sz="1450" dirty="0"/>
          </a:p>
        </p:txBody>
      </p:sp>
      <p:sp>
        <p:nvSpPr>
          <p:cNvPr id="10" name="Text 8"/>
          <p:cNvSpPr/>
          <p:nvPr/>
        </p:nvSpPr>
        <p:spPr>
          <a:xfrm>
            <a:off x="754737" y="3444359"/>
            <a:ext cx="5617012" cy="90582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2926"/>
                </a:solidFill>
                <a:latin typeface="Inter" pitchFamily="34" charset="0"/>
                <a:ea typeface="Inter" pitchFamily="34" charset="-122"/>
                <a:cs typeface="Inter" pitchFamily="34" charset="-120"/>
              </a:rPr>
              <a:t>Centralized data processing:</a:t>
            </a:r>
            <a:r>
              <a:rPr lang="en-US" sz="1450" dirty="0">
                <a:solidFill>
                  <a:srgbClr val="2C2926"/>
                </a:solidFill>
                <a:latin typeface="Inter" pitchFamily="34" charset="0"/>
                <a:ea typeface="Inter" pitchFamily="34" charset="-122"/>
                <a:cs typeface="Inter" pitchFamily="34" charset="-120"/>
              </a:rPr>
              <a:t> Transparent due to simpler models, but with limitations in handling complex data and privacy.</a:t>
            </a:r>
            <a:endParaRPr lang="en-US" sz="1450" dirty="0"/>
          </a:p>
        </p:txBody>
      </p:sp>
      <p:sp>
        <p:nvSpPr>
          <p:cNvPr id="11" name="Shape 9"/>
          <p:cNvSpPr/>
          <p:nvPr/>
        </p:nvSpPr>
        <p:spPr>
          <a:xfrm>
            <a:off x="7504569" y="3634621"/>
            <a:ext cx="566023" cy="22860"/>
          </a:xfrm>
          <a:prstGeom prst="roundRect">
            <a:avLst>
              <a:gd name="adj" fmla="val 346676"/>
            </a:avLst>
          </a:prstGeom>
          <a:solidFill>
            <a:srgbClr val="F8ECD3"/>
          </a:solidFill>
          <a:ln/>
        </p:spPr>
      </p:sp>
      <p:sp>
        <p:nvSpPr>
          <p:cNvPr id="12" name="Shape 10"/>
          <p:cNvSpPr/>
          <p:nvPr/>
        </p:nvSpPr>
        <p:spPr>
          <a:xfrm>
            <a:off x="7102971" y="3433882"/>
            <a:ext cx="424458" cy="424458"/>
          </a:xfrm>
          <a:prstGeom prst="roundRect">
            <a:avLst>
              <a:gd name="adj" fmla="val 18671"/>
            </a:avLst>
          </a:prstGeom>
          <a:solidFill>
            <a:srgbClr val="FFFFFF"/>
          </a:solidFill>
          <a:ln w="7620">
            <a:solidFill>
              <a:srgbClr val="F8ECD3"/>
            </a:solidFill>
            <a:prstDash val="solid"/>
          </a:ln>
        </p:spPr>
      </p:sp>
      <p:sp>
        <p:nvSpPr>
          <p:cNvPr id="13" name="Text 11"/>
          <p:cNvSpPr/>
          <p:nvPr/>
        </p:nvSpPr>
        <p:spPr>
          <a:xfrm>
            <a:off x="7173635" y="3469184"/>
            <a:ext cx="283012" cy="353735"/>
          </a:xfrm>
          <a:prstGeom prst="rect">
            <a:avLst/>
          </a:prstGeom>
          <a:noFill/>
          <a:ln/>
        </p:spPr>
        <p:txBody>
          <a:bodyPr wrap="none" lIns="0" tIns="0" rIns="0" bIns="0" rtlCol="0" anchor="t"/>
          <a:lstStyle/>
          <a:p>
            <a:pPr marL="0" indent="0" algn="ctr">
              <a:lnSpc>
                <a:spcPts val="220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2</a:t>
            </a:r>
            <a:endParaRPr lang="en-US" sz="2200" dirty="0"/>
          </a:p>
        </p:txBody>
      </p:sp>
      <p:sp>
        <p:nvSpPr>
          <p:cNvPr id="14" name="Text 12"/>
          <p:cNvSpPr/>
          <p:nvPr/>
        </p:nvSpPr>
        <p:spPr>
          <a:xfrm>
            <a:off x="8258651" y="3498652"/>
            <a:ext cx="2665095" cy="294799"/>
          </a:xfrm>
          <a:prstGeom prst="rect">
            <a:avLst/>
          </a:prstGeom>
          <a:noFill/>
          <a:ln/>
        </p:spPr>
        <p:txBody>
          <a:bodyPr wrap="none" lIns="0" tIns="0" rIns="0" bIns="0" rtlCol="0" anchor="t"/>
          <a:lstStyle/>
          <a:p>
            <a:pPr marL="0" indent="0" algn="l">
              <a:lnSpc>
                <a:spcPts val="230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Federated Learning (FL)</a:t>
            </a:r>
            <a:endParaRPr lang="en-US" sz="1850" dirty="0"/>
          </a:p>
        </p:txBody>
      </p:sp>
      <p:sp>
        <p:nvSpPr>
          <p:cNvPr id="15" name="Text 13"/>
          <p:cNvSpPr/>
          <p:nvPr/>
        </p:nvSpPr>
        <p:spPr>
          <a:xfrm>
            <a:off x="8258651" y="3906560"/>
            <a:ext cx="5617012" cy="603885"/>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2C2926"/>
                </a:solidFill>
                <a:latin typeface="Inter" pitchFamily="34" charset="0"/>
                <a:ea typeface="Inter" pitchFamily="34" charset="-122"/>
                <a:cs typeface="Inter" pitchFamily="34" charset="-120"/>
              </a:rPr>
              <a:t>Pioneered by Google in 2017 for privacy-preserving ML on distributed datasets.</a:t>
            </a:r>
            <a:endParaRPr lang="en-US" sz="1450" dirty="0"/>
          </a:p>
        </p:txBody>
      </p:sp>
      <p:sp>
        <p:nvSpPr>
          <p:cNvPr id="16" name="Text 14"/>
          <p:cNvSpPr/>
          <p:nvPr/>
        </p:nvSpPr>
        <p:spPr>
          <a:xfrm>
            <a:off x="8258651" y="4576405"/>
            <a:ext cx="5617012" cy="603885"/>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2926"/>
                </a:solidFill>
                <a:latin typeface="Inter" pitchFamily="34" charset="0"/>
                <a:ea typeface="Inter" pitchFamily="34" charset="-122"/>
                <a:cs typeface="Inter" pitchFamily="34" charset="-120"/>
              </a:rPr>
              <a:t>Growing adoption in finance:</a:t>
            </a:r>
            <a:r>
              <a:rPr lang="en-US" sz="1450" dirty="0">
                <a:solidFill>
                  <a:srgbClr val="2C2926"/>
                </a:solidFill>
                <a:latin typeface="Inter" pitchFamily="34" charset="0"/>
                <a:ea typeface="Inter" pitchFamily="34" charset="-122"/>
                <a:cs typeface="Inter" pitchFamily="34" charset="-120"/>
              </a:rPr>
              <a:t> Addresses data silos and privacy concerns by keeping data localized.</a:t>
            </a:r>
            <a:endParaRPr lang="en-US" sz="1450" dirty="0"/>
          </a:p>
        </p:txBody>
      </p:sp>
      <p:sp>
        <p:nvSpPr>
          <p:cNvPr id="17" name="Shape 15"/>
          <p:cNvSpPr/>
          <p:nvPr/>
        </p:nvSpPr>
        <p:spPr>
          <a:xfrm>
            <a:off x="6559808" y="4928235"/>
            <a:ext cx="566023" cy="22860"/>
          </a:xfrm>
          <a:prstGeom prst="roundRect">
            <a:avLst>
              <a:gd name="adj" fmla="val 346676"/>
            </a:avLst>
          </a:prstGeom>
          <a:solidFill>
            <a:srgbClr val="F8ECD3"/>
          </a:solidFill>
          <a:ln/>
        </p:spPr>
      </p:sp>
      <p:sp>
        <p:nvSpPr>
          <p:cNvPr id="18" name="Shape 16"/>
          <p:cNvSpPr/>
          <p:nvPr/>
        </p:nvSpPr>
        <p:spPr>
          <a:xfrm>
            <a:off x="7102971" y="4727496"/>
            <a:ext cx="424458" cy="424458"/>
          </a:xfrm>
          <a:prstGeom prst="roundRect">
            <a:avLst>
              <a:gd name="adj" fmla="val 18671"/>
            </a:avLst>
          </a:prstGeom>
          <a:solidFill>
            <a:srgbClr val="FFFFFF"/>
          </a:solidFill>
          <a:ln w="7620">
            <a:solidFill>
              <a:srgbClr val="F8ECD3"/>
            </a:solidFill>
            <a:prstDash val="solid"/>
          </a:ln>
        </p:spPr>
      </p:sp>
      <p:sp>
        <p:nvSpPr>
          <p:cNvPr id="19" name="Text 17"/>
          <p:cNvSpPr/>
          <p:nvPr/>
        </p:nvSpPr>
        <p:spPr>
          <a:xfrm>
            <a:off x="7173635" y="4762798"/>
            <a:ext cx="283012" cy="353735"/>
          </a:xfrm>
          <a:prstGeom prst="rect">
            <a:avLst/>
          </a:prstGeom>
          <a:noFill/>
          <a:ln/>
        </p:spPr>
        <p:txBody>
          <a:bodyPr wrap="none" lIns="0" tIns="0" rIns="0" bIns="0" rtlCol="0" anchor="t"/>
          <a:lstStyle/>
          <a:p>
            <a:pPr marL="0" indent="0" algn="ctr">
              <a:lnSpc>
                <a:spcPts val="220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3</a:t>
            </a:r>
            <a:endParaRPr lang="en-US" sz="2200" dirty="0"/>
          </a:p>
        </p:txBody>
      </p:sp>
      <p:sp>
        <p:nvSpPr>
          <p:cNvPr id="20" name="Text 18"/>
          <p:cNvSpPr/>
          <p:nvPr/>
        </p:nvSpPr>
        <p:spPr>
          <a:xfrm>
            <a:off x="4013121" y="4792266"/>
            <a:ext cx="2358628" cy="294799"/>
          </a:xfrm>
          <a:prstGeom prst="rect">
            <a:avLst/>
          </a:prstGeom>
          <a:noFill/>
          <a:ln/>
        </p:spPr>
        <p:txBody>
          <a:bodyPr wrap="none" lIns="0" tIns="0" rIns="0" bIns="0" rtlCol="0" anchor="t"/>
          <a:lstStyle/>
          <a:p>
            <a:pPr marL="0" indent="0" algn="r">
              <a:lnSpc>
                <a:spcPts val="230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Explainable AI (XAI)</a:t>
            </a:r>
            <a:endParaRPr lang="en-US" sz="1850" dirty="0"/>
          </a:p>
        </p:txBody>
      </p:sp>
      <p:sp>
        <p:nvSpPr>
          <p:cNvPr id="21" name="Text 19"/>
          <p:cNvSpPr/>
          <p:nvPr/>
        </p:nvSpPr>
        <p:spPr>
          <a:xfrm>
            <a:off x="754737" y="5200174"/>
            <a:ext cx="5617012" cy="603885"/>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2C2926"/>
                </a:solidFill>
                <a:latin typeface="Inter" pitchFamily="34" charset="0"/>
                <a:ea typeface="Inter" pitchFamily="34" charset="-122"/>
                <a:cs typeface="Inter" pitchFamily="34" charset="-120"/>
              </a:rPr>
              <a:t>Techniques like </a:t>
            </a:r>
            <a:r>
              <a:rPr lang="en-US" sz="1450" b="1" dirty="0">
                <a:solidFill>
                  <a:srgbClr val="2C2926"/>
                </a:solidFill>
                <a:latin typeface="Inter" pitchFamily="34" charset="0"/>
                <a:ea typeface="Inter" pitchFamily="34" charset="-122"/>
                <a:cs typeface="Inter" pitchFamily="34" charset="-120"/>
              </a:rPr>
              <a:t>SHAP and LIME</a:t>
            </a:r>
            <a:r>
              <a:rPr lang="en-US" sz="1450" dirty="0">
                <a:solidFill>
                  <a:srgbClr val="2C2926"/>
                </a:solidFill>
                <a:latin typeface="Inter" pitchFamily="34" charset="0"/>
                <a:ea typeface="Inter" pitchFamily="34" charset="-122"/>
                <a:cs typeface="Inter" pitchFamily="34" charset="-120"/>
              </a:rPr>
              <a:t> emerged to provide interpretability for complex ML models.</a:t>
            </a:r>
            <a:endParaRPr lang="en-US" sz="1450" dirty="0"/>
          </a:p>
        </p:txBody>
      </p:sp>
      <p:sp>
        <p:nvSpPr>
          <p:cNvPr id="22" name="Text 20"/>
          <p:cNvSpPr/>
          <p:nvPr/>
        </p:nvSpPr>
        <p:spPr>
          <a:xfrm>
            <a:off x="754737" y="5870019"/>
            <a:ext cx="5617012" cy="603885"/>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2C2926"/>
                </a:solidFill>
                <a:latin typeface="Inter" pitchFamily="34" charset="0"/>
                <a:ea typeface="Inter" pitchFamily="34" charset="-122"/>
                <a:cs typeface="Inter" pitchFamily="34" charset="-120"/>
              </a:rPr>
              <a:t>Crucial for building trust and ensuring fairness in critical applications like credit scoring.</a:t>
            </a:r>
            <a:endParaRPr lang="en-US" sz="1450" dirty="0"/>
          </a:p>
        </p:txBody>
      </p:sp>
      <p:sp>
        <p:nvSpPr>
          <p:cNvPr id="23" name="Text 21"/>
          <p:cNvSpPr/>
          <p:nvPr/>
        </p:nvSpPr>
        <p:spPr>
          <a:xfrm>
            <a:off x="1037749" y="6898362"/>
            <a:ext cx="12837914" cy="603885"/>
          </a:xfrm>
          <a:prstGeom prst="rect">
            <a:avLst/>
          </a:prstGeom>
          <a:noFill/>
          <a:ln/>
        </p:spPr>
        <p:txBody>
          <a:bodyPr wrap="square" lIns="0" tIns="0" rIns="0" bIns="0" rtlCol="0" anchor="t"/>
          <a:lstStyle/>
          <a:p>
            <a:pPr marL="0" indent="0" algn="l">
              <a:lnSpc>
                <a:spcPts val="2350"/>
              </a:lnSpc>
              <a:buNone/>
            </a:pPr>
            <a:r>
              <a:rPr lang="en-US" sz="1450" b="1" dirty="0">
                <a:solidFill>
                  <a:srgbClr val="2C2926"/>
                </a:solidFill>
                <a:latin typeface="Inter" pitchFamily="34" charset="0"/>
                <a:ea typeface="Inter" pitchFamily="34" charset="-122"/>
                <a:cs typeface="Inter" pitchFamily="34" charset="-120"/>
              </a:rPr>
              <a:t>Identified Gap:</a:t>
            </a:r>
            <a:r>
              <a:rPr lang="en-US" sz="1450" dirty="0">
                <a:solidFill>
                  <a:srgbClr val="2C2926"/>
                </a:solidFill>
                <a:latin typeface="Inter" pitchFamily="34" charset="0"/>
                <a:ea typeface="Inter" pitchFamily="34" charset="-122"/>
                <a:cs typeface="Inter" pitchFamily="34" charset="-120"/>
              </a:rPr>
              <a:t> While FL and XAI are robust fields, there are </a:t>
            </a:r>
            <a:r>
              <a:rPr lang="en-US" sz="1450" dirty="0">
                <a:solidFill>
                  <a:srgbClr val="FFE14D"/>
                </a:solidFill>
                <a:latin typeface="Inter" pitchFamily="34" charset="0"/>
                <a:ea typeface="Inter" pitchFamily="34" charset="-122"/>
                <a:cs typeface="Inter" pitchFamily="34" charset="-120"/>
              </a:rPr>
              <a:t>very few works that effectively combine both</a:t>
            </a:r>
            <a:r>
              <a:rPr lang="en-US" sz="1450" dirty="0">
                <a:solidFill>
                  <a:srgbClr val="2C2926"/>
                </a:solidFill>
                <a:latin typeface="Inter" pitchFamily="34" charset="0"/>
                <a:ea typeface="Inter" pitchFamily="34" charset="-122"/>
                <a:cs typeface="Inter" pitchFamily="34" charset="-120"/>
              </a:rPr>
              <a:t> for privacy-preserving and explainable credit scoring. This intersection represents our significant contribution.</a:t>
            </a:r>
            <a:endParaRPr lang="en-US" sz="1450" dirty="0"/>
          </a:p>
        </p:txBody>
      </p:sp>
      <p:sp>
        <p:nvSpPr>
          <p:cNvPr id="24" name="Shape 22"/>
          <p:cNvSpPr/>
          <p:nvPr/>
        </p:nvSpPr>
        <p:spPr>
          <a:xfrm>
            <a:off x="754737" y="6686193"/>
            <a:ext cx="22860" cy="1028224"/>
          </a:xfrm>
          <a:prstGeom prst="rect">
            <a:avLst/>
          </a:prstGeom>
          <a:solidFill>
            <a:srgbClr val="E7BF6A"/>
          </a:solidFill>
          <a:ln/>
        </p:spPr>
      </p:sp>
      <p:sp>
        <p:nvSpPr>
          <p:cNvPr id="25" name="Rectangle 24">
            <a:extLst>
              <a:ext uri="{FF2B5EF4-FFF2-40B4-BE49-F238E27FC236}">
                <a16:creationId xmlns:a16="http://schemas.microsoft.com/office/drawing/2014/main" id="{DC1341D9-351A-66EA-D215-17FF1BDA887E}"/>
              </a:ext>
            </a:extLst>
          </p:cNvPr>
          <p:cNvSpPr/>
          <p:nvPr/>
        </p:nvSpPr>
        <p:spPr>
          <a:xfrm>
            <a:off x="0" y="7714417"/>
            <a:ext cx="14607540" cy="54244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ta-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29007"/>
            <a:ext cx="5552837" cy="620078"/>
          </a:xfrm>
          <a:prstGeom prst="rect">
            <a:avLst/>
          </a:prstGeom>
          <a:noFill/>
          <a:ln/>
        </p:spPr>
        <p:txBody>
          <a:bodyPr wrap="none" lIns="0" tIns="0" rIns="0" bIns="0" rtlCol="0" anchor="t"/>
          <a:lstStyle/>
          <a:p>
            <a:pPr marL="0" indent="0" algn="l">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Methodology Overview</a:t>
            </a:r>
            <a:endParaRPr lang="en-US" sz="3900" dirty="0"/>
          </a:p>
        </p:txBody>
      </p:sp>
      <p:sp>
        <p:nvSpPr>
          <p:cNvPr id="3" name="Text 1"/>
          <p:cNvSpPr/>
          <p:nvPr/>
        </p:nvSpPr>
        <p:spPr>
          <a:xfrm>
            <a:off x="793790" y="1645920"/>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Our TrustFed project follows a systematic methodology to develop and validate the federated credit scoring system.</a:t>
            </a:r>
            <a:endParaRPr lang="en-US" sz="1550" dirty="0"/>
          </a:p>
        </p:txBody>
      </p:sp>
      <p:sp>
        <p:nvSpPr>
          <p:cNvPr id="4" name="Text 2"/>
          <p:cNvSpPr/>
          <p:nvPr/>
        </p:nvSpPr>
        <p:spPr>
          <a:xfrm>
            <a:off x="793790" y="2186702"/>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C2926"/>
                </a:solidFill>
                <a:latin typeface="Bricolage Grotesque Light" pitchFamily="34" charset="0"/>
                <a:ea typeface="Bricolage Grotesque Light" pitchFamily="34" charset="-122"/>
                <a:cs typeface="Bricolage Grotesque Light" pitchFamily="34" charset="-120"/>
              </a:rPr>
              <a:t>01</a:t>
            </a:r>
            <a:endParaRPr lang="en-US" sz="1550" dirty="0"/>
          </a:p>
        </p:txBody>
      </p:sp>
      <p:pic>
        <p:nvPicPr>
          <p:cNvPr id="5" name="Image 0" descr="preencoded.png"/>
          <p:cNvPicPr>
            <a:picLocks noChangeAspect="1"/>
          </p:cNvPicPr>
          <p:nvPr/>
        </p:nvPicPr>
        <p:blipFill>
          <a:blip r:embed="rId3"/>
          <a:stretch>
            <a:fillRect/>
          </a:stretch>
        </p:blipFill>
        <p:spPr>
          <a:xfrm>
            <a:off x="793790" y="2501027"/>
            <a:ext cx="6422231" cy="22860"/>
          </a:xfrm>
          <a:prstGeom prst="rect">
            <a:avLst/>
          </a:prstGeom>
        </p:spPr>
      </p:pic>
      <p:sp>
        <p:nvSpPr>
          <p:cNvPr id="6" name="Text 3"/>
          <p:cNvSpPr/>
          <p:nvPr/>
        </p:nvSpPr>
        <p:spPr>
          <a:xfrm>
            <a:off x="793790" y="264592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Data Collection</a:t>
            </a:r>
            <a:endParaRPr lang="en-US" sz="1950" dirty="0"/>
          </a:p>
        </p:txBody>
      </p:sp>
      <p:sp>
        <p:nvSpPr>
          <p:cNvPr id="7" name="Text 4"/>
          <p:cNvSpPr/>
          <p:nvPr/>
        </p:nvSpPr>
        <p:spPr>
          <a:xfrm>
            <a:off x="793790" y="3075146"/>
            <a:ext cx="6422231" cy="63507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Gathering and organizing credit datasets from simulated </a:t>
            </a:r>
            <a:r>
              <a:rPr lang="en-US" sz="1550" b="1" dirty="0">
                <a:solidFill>
                  <a:srgbClr val="2C2926"/>
                </a:solidFill>
                <a:latin typeface="Inter" pitchFamily="34" charset="0"/>
                <a:ea typeface="Inter" pitchFamily="34" charset="-122"/>
                <a:cs typeface="Inter" pitchFamily="34" charset="-120"/>
              </a:rPr>
              <a:t>Bank A</a:t>
            </a:r>
            <a:r>
              <a:rPr lang="en-US" sz="1550" dirty="0">
                <a:solidFill>
                  <a:srgbClr val="2C2926"/>
                </a:solidFill>
                <a:latin typeface="Inter" pitchFamily="34" charset="0"/>
                <a:ea typeface="Inter" pitchFamily="34" charset="-122"/>
                <a:cs typeface="Inter" pitchFamily="34" charset="-120"/>
              </a:rPr>
              <a:t> and </a:t>
            </a:r>
            <a:r>
              <a:rPr lang="en-US" sz="1550" b="1" dirty="0">
                <a:solidFill>
                  <a:srgbClr val="2C2926"/>
                </a:solidFill>
                <a:latin typeface="Inter" pitchFamily="34" charset="0"/>
                <a:ea typeface="Inter" pitchFamily="34" charset="-122"/>
                <a:cs typeface="Inter" pitchFamily="34" charset="-120"/>
              </a:rPr>
              <a:t>Bank B</a:t>
            </a:r>
            <a:r>
              <a:rPr lang="en-US" sz="1550" dirty="0">
                <a:solidFill>
                  <a:srgbClr val="2C2926"/>
                </a:solidFill>
                <a:latin typeface="Inter" pitchFamily="34" charset="0"/>
                <a:ea typeface="Inter" pitchFamily="34" charset="-122"/>
                <a:cs typeface="Inter" pitchFamily="34" charset="-120"/>
              </a:rPr>
              <a:t>, along with the public </a:t>
            </a:r>
            <a:r>
              <a:rPr lang="en-US" sz="1550" b="1" dirty="0">
                <a:solidFill>
                  <a:srgbClr val="2C2926"/>
                </a:solidFill>
                <a:latin typeface="Inter" pitchFamily="34" charset="0"/>
                <a:ea typeface="Inter" pitchFamily="34" charset="-122"/>
                <a:cs typeface="Inter" pitchFamily="34" charset="-120"/>
              </a:rPr>
              <a:t>German Credit Dataset</a:t>
            </a:r>
            <a:r>
              <a:rPr lang="en-US" sz="1550" dirty="0">
                <a:solidFill>
                  <a:srgbClr val="2C2926"/>
                </a:solidFill>
                <a:latin typeface="Inter" pitchFamily="34" charset="0"/>
                <a:ea typeface="Inter" pitchFamily="34" charset="-122"/>
                <a:cs typeface="Inter" pitchFamily="34" charset="-120"/>
              </a:rPr>
              <a:t>.</a:t>
            </a:r>
            <a:endParaRPr lang="en-US" sz="1550" dirty="0"/>
          </a:p>
        </p:txBody>
      </p:sp>
      <p:sp>
        <p:nvSpPr>
          <p:cNvPr id="8" name="Text 5"/>
          <p:cNvSpPr/>
          <p:nvPr/>
        </p:nvSpPr>
        <p:spPr>
          <a:xfrm>
            <a:off x="7414379" y="2186702"/>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C2926"/>
                </a:solidFill>
                <a:latin typeface="Bricolage Grotesque Light" pitchFamily="34" charset="0"/>
                <a:ea typeface="Bricolage Grotesque Light" pitchFamily="34" charset="-122"/>
                <a:cs typeface="Bricolage Grotesque Light" pitchFamily="34" charset="-120"/>
              </a:rPr>
              <a:t>02</a:t>
            </a:r>
            <a:endParaRPr lang="en-US" sz="1550" dirty="0"/>
          </a:p>
        </p:txBody>
      </p:sp>
      <p:pic>
        <p:nvPicPr>
          <p:cNvPr id="9" name="Image 1" descr="preencoded.png"/>
          <p:cNvPicPr>
            <a:picLocks noChangeAspect="1"/>
          </p:cNvPicPr>
          <p:nvPr/>
        </p:nvPicPr>
        <p:blipFill>
          <a:blip r:embed="rId3"/>
          <a:stretch>
            <a:fillRect/>
          </a:stretch>
        </p:blipFill>
        <p:spPr>
          <a:xfrm>
            <a:off x="7414379" y="2501027"/>
            <a:ext cx="6422231" cy="22860"/>
          </a:xfrm>
          <a:prstGeom prst="rect">
            <a:avLst/>
          </a:prstGeom>
        </p:spPr>
      </p:pic>
      <p:sp>
        <p:nvSpPr>
          <p:cNvPr id="10" name="Text 6"/>
          <p:cNvSpPr/>
          <p:nvPr/>
        </p:nvSpPr>
        <p:spPr>
          <a:xfrm>
            <a:off x="7414379" y="264592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Preprocessing</a:t>
            </a:r>
            <a:endParaRPr lang="en-US" sz="1950" dirty="0"/>
          </a:p>
        </p:txBody>
      </p:sp>
      <p:sp>
        <p:nvSpPr>
          <p:cNvPr id="11" name="Text 7"/>
          <p:cNvSpPr/>
          <p:nvPr/>
        </p:nvSpPr>
        <p:spPr>
          <a:xfrm>
            <a:off x="7414379" y="3075146"/>
            <a:ext cx="6422231" cy="63507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Cleaning, encoding categorical features, and scaling numerical features to prepare the data for model training.</a:t>
            </a:r>
            <a:endParaRPr lang="en-US" sz="1550" dirty="0"/>
          </a:p>
        </p:txBody>
      </p:sp>
      <p:sp>
        <p:nvSpPr>
          <p:cNvPr id="12" name="Text 8"/>
          <p:cNvSpPr/>
          <p:nvPr/>
        </p:nvSpPr>
        <p:spPr>
          <a:xfrm>
            <a:off x="793790" y="4057412"/>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C2926"/>
                </a:solidFill>
                <a:latin typeface="Bricolage Grotesque Light" pitchFamily="34" charset="0"/>
                <a:ea typeface="Bricolage Grotesque Light" pitchFamily="34" charset="-122"/>
                <a:cs typeface="Bricolage Grotesque Light" pitchFamily="34" charset="-120"/>
              </a:rPr>
              <a:t>03</a:t>
            </a:r>
            <a:endParaRPr lang="en-US" sz="1550" dirty="0"/>
          </a:p>
        </p:txBody>
      </p:sp>
      <p:pic>
        <p:nvPicPr>
          <p:cNvPr id="13" name="Image 2" descr="preencoded.png"/>
          <p:cNvPicPr>
            <a:picLocks noChangeAspect="1"/>
          </p:cNvPicPr>
          <p:nvPr/>
        </p:nvPicPr>
        <p:blipFill>
          <a:blip r:embed="rId3"/>
          <a:stretch>
            <a:fillRect/>
          </a:stretch>
        </p:blipFill>
        <p:spPr>
          <a:xfrm>
            <a:off x="793790" y="4351973"/>
            <a:ext cx="6422231" cy="22860"/>
          </a:xfrm>
          <a:prstGeom prst="rect">
            <a:avLst/>
          </a:prstGeom>
        </p:spPr>
      </p:pic>
      <p:sp>
        <p:nvSpPr>
          <p:cNvPr id="14" name="Text 9"/>
          <p:cNvSpPr/>
          <p:nvPr/>
        </p:nvSpPr>
        <p:spPr>
          <a:xfrm>
            <a:off x="793790" y="451663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Local Training</a:t>
            </a:r>
            <a:endParaRPr lang="en-US" sz="1950" dirty="0"/>
          </a:p>
        </p:txBody>
      </p:sp>
      <p:sp>
        <p:nvSpPr>
          <p:cNvPr id="15" name="Text 10"/>
          <p:cNvSpPr/>
          <p:nvPr/>
        </p:nvSpPr>
        <p:spPr>
          <a:xfrm>
            <a:off x="793790" y="4945856"/>
            <a:ext cx="6422231" cy="63507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Each simulated bank independently trains its local credit scoring model on its private dataset.</a:t>
            </a:r>
            <a:endParaRPr lang="en-US" sz="1550" dirty="0"/>
          </a:p>
        </p:txBody>
      </p:sp>
      <p:sp>
        <p:nvSpPr>
          <p:cNvPr id="16" name="Text 11"/>
          <p:cNvSpPr/>
          <p:nvPr/>
        </p:nvSpPr>
        <p:spPr>
          <a:xfrm>
            <a:off x="7414379" y="4057412"/>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C2926"/>
                </a:solidFill>
                <a:latin typeface="Bricolage Grotesque Light" pitchFamily="34" charset="0"/>
                <a:ea typeface="Bricolage Grotesque Light" pitchFamily="34" charset="-122"/>
                <a:cs typeface="Bricolage Grotesque Light" pitchFamily="34" charset="-120"/>
              </a:rPr>
              <a:t>04</a:t>
            </a:r>
            <a:endParaRPr lang="en-US" sz="1550" dirty="0"/>
          </a:p>
        </p:txBody>
      </p:sp>
      <p:pic>
        <p:nvPicPr>
          <p:cNvPr id="17" name="Image 3" descr="preencoded.png"/>
          <p:cNvPicPr>
            <a:picLocks noChangeAspect="1"/>
          </p:cNvPicPr>
          <p:nvPr/>
        </p:nvPicPr>
        <p:blipFill>
          <a:blip r:embed="rId3"/>
          <a:stretch>
            <a:fillRect/>
          </a:stretch>
        </p:blipFill>
        <p:spPr>
          <a:xfrm>
            <a:off x="7414379" y="4351973"/>
            <a:ext cx="6422231" cy="22860"/>
          </a:xfrm>
          <a:prstGeom prst="rect">
            <a:avLst/>
          </a:prstGeom>
        </p:spPr>
      </p:pic>
      <p:sp>
        <p:nvSpPr>
          <p:cNvPr id="18" name="Text 12"/>
          <p:cNvSpPr/>
          <p:nvPr/>
        </p:nvSpPr>
        <p:spPr>
          <a:xfrm>
            <a:off x="7414379" y="451663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Federated Averaging</a:t>
            </a:r>
            <a:endParaRPr lang="en-US" sz="1950" dirty="0"/>
          </a:p>
        </p:txBody>
      </p:sp>
      <p:sp>
        <p:nvSpPr>
          <p:cNvPr id="19" name="Text 13"/>
          <p:cNvSpPr/>
          <p:nvPr/>
        </p:nvSpPr>
        <p:spPr>
          <a:xfrm>
            <a:off x="7414379" y="4945856"/>
            <a:ext cx="6422231" cy="63507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A central server aggregates the learned parameters (weights) from each local model to create a robust global model.</a:t>
            </a:r>
            <a:endParaRPr lang="en-US" sz="1550" dirty="0"/>
          </a:p>
        </p:txBody>
      </p:sp>
      <p:sp>
        <p:nvSpPr>
          <p:cNvPr id="20" name="Text 14"/>
          <p:cNvSpPr/>
          <p:nvPr/>
        </p:nvSpPr>
        <p:spPr>
          <a:xfrm>
            <a:off x="793790" y="5928122"/>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C2926"/>
                </a:solidFill>
                <a:latin typeface="Bricolage Grotesque Light" pitchFamily="34" charset="0"/>
                <a:ea typeface="Bricolage Grotesque Light" pitchFamily="34" charset="-122"/>
                <a:cs typeface="Bricolage Grotesque Light" pitchFamily="34" charset="-120"/>
              </a:rPr>
              <a:t>05</a:t>
            </a:r>
            <a:endParaRPr lang="en-US" sz="1550" dirty="0"/>
          </a:p>
        </p:txBody>
      </p:sp>
      <p:pic>
        <p:nvPicPr>
          <p:cNvPr id="21" name="Image 4" descr="preencoded.png"/>
          <p:cNvPicPr>
            <a:picLocks noChangeAspect="1"/>
          </p:cNvPicPr>
          <p:nvPr/>
        </p:nvPicPr>
        <p:blipFill>
          <a:blip r:embed="rId3"/>
          <a:stretch>
            <a:fillRect/>
          </a:stretch>
        </p:blipFill>
        <p:spPr>
          <a:xfrm>
            <a:off x="793790" y="6202799"/>
            <a:ext cx="6422231" cy="22860"/>
          </a:xfrm>
          <a:prstGeom prst="rect">
            <a:avLst/>
          </a:prstGeom>
        </p:spPr>
      </p:pic>
      <p:sp>
        <p:nvSpPr>
          <p:cNvPr id="22" name="Text 15"/>
          <p:cNvSpPr/>
          <p:nvPr/>
        </p:nvSpPr>
        <p:spPr>
          <a:xfrm>
            <a:off x="793790" y="638734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Evaluation</a:t>
            </a:r>
            <a:endParaRPr lang="en-US" sz="1950" dirty="0"/>
          </a:p>
        </p:txBody>
      </p:sp>
      <p:sp>
        <p:nvSpPr>
          <p:cNvPr id="23" name="Text 16"/>
          <p:cNvSpPr/>
          <p:nvPr/>
        </p:nvSpPr>
        <p:spPr>
          <a:xfrm>
            <a:off x="793790" y="6816566"/>
            <a:ext cx="6422231" cy="63507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The global model's performance is rigorously evaluated using unseen data from Bank B and the German dataset.</a:t>
            </a:r>
            <a:endParaRPr lang="en-US" sz="1550" dirty="0"/>
          </a:p>
        </p:txBody>
      </p:sp>
      <p:sp>
        <p:nvSpPr>
          <p:cNvPr id="24" name="Text 17"/>
          <p:cNvSpPr/>
          <p:nvPr/>
        </p:nvSpPr>
        <p:spPr>
          <a:xfrm>
            <a:off x="7414379" y="5928122"/>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C2926"/>
                </a:solidFill>
                <a:latin typeface="Bricolage Grotesque Light" pitchFamily="34" charset="0"/>
                <a:ea typeface="Bricolage Grotesque Light" pitchFamily="34" charset="-122"/>
                <a:cs typeface="Bricolage Grotesque Light" pitchFamily="34" charset="-120"/>
              </a:rPr>
              <a:t>06</a:t>
            </a:r>
            <a:endParaRPr lang="en-US" sz="1550" dirty="0"/>
          </a:p>
        </p:txBody>
      </p:sp>
      <p:pic>
        <p:nvPicPr>
          <p:cNvPr id="25" name="Image 5" descr="preencoded.png"/>
          <p:cNvPicPr>
            <a:picLocks noChangeAspect="1"/>
          </p:cNvPicPr>
          <p:nvPr/>
        </p:nvPicPr>
        <p:blipFill>
          <a:blip r:embed="rId3"/>
          <a:stretch>
            <a:fillRect/>
          </a:stretch>
        </p:blipFill>
        <p:spPr>
          <a:xfrm>
            <a:off x="7414379" y="6202799"/>
            <a:ext cx="6422231" cy="22860"/>
          </a:xfrm>
          <a:prstGeom prst="rect">
            <a:avLst/>
          </a:prstGeom>
        </p:spPr>
      </p:pic>
      <p:sp>
        <p:nvSpPr>
          <p:cNvPr id="26" name="Text 18"/>
          <p:cNvSpPr/>
          <p:nvPr/>
        </p:nvSpPr>
        <p:spPr>
          <a:xfrm>
            <a:off x="7414379" y="6387346"/>
            <a:ext cx="2924770"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Explainability with SHAP</a:t>
            </a:r>
            <a:endParaRPr lang="en-US" sz="1950" dirty="0"/>
          </a:p>
        </p:txBody>
      </p:sp>
      <p:sp>
        <p:nvSpPr>
          <p:cNvPr id="27" name="Text 19"/>
          <p:cNvSpPr/>
          <p:nvPr/>
        </p:nvSpPr>
        <p:spPr>
          <a:xfrm>
            <a:off x="7414379" y="6816566"/>
            <a:ext cx="6422231" cy="63507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Applying SHAP to both local and global models to explain individual credit decisions and understand feature importances.</a:t>
            </a:r>
            <a:endParaRPr lang="en-US" sz="1550" dirty="0"/>
          </a:p>
        </p:txBody>
      </p:sp>
      <p:sp>
        <p:nvSpPr>
          <p:cNvPr id="28" name="Rectangle 27">
            <a:extLst>
              <a:ext uri="{FF2B5EF4-FFF2-40B4-BE49-F238E27FC236}">
                <a16:creationId xmlns:a16="http://schemas.microsoft.com/office/drawing/2014/main" id="{A4E34902-B091-03F5-3D8F-8F7B05762217}"/>
              </a:ext>
            </a:extLst>
          </p:cNvPr>
          <p:cNvSpPr/>
          <p:nvPr/>
        </p:nvSpPr>
        <p:spPr>
          <a:xfrm>
            <a:off x="0" y="7723823"/>
            <a:ext cx="14630400" cy="50577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ta-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42925" y="373261"/>
            <a:ext cx="4833818" cy="424101"/>
          </a:xfrm>
          <a:prstGeom prst="rect">
            <a:avLst/>
          </a:prstGeom>
          <a:noFill/>
          <a:ln/>
        </p:spPr>
        <p:txBody>
          <a:bodyPr wrap="none" lIns="0" tIns="0" rIns="0" bIns="0" rtlCol="0" anchor="t"/>
          <a:lstStyle/>
          <a:p>
            <a:pPr marL="0" indent="0" algn="l">
              <a:lnSpc>
                <a:spcPts val="3300"/>
              </a:lnSpc>
              <a:buNone/>
            </a:pPr>
            <a:r>
              <a:rPr lang="en-US" sz="2650" dirty="0">
                <a:solidFill>
                  <a:srgbClr val="2C2926"/>
                </a:solidFill>
                <a:latin typeface="Bricolage Grotesque Semi Bold" pitchFamily="34" charset="0"/>
                <a:ea typeface="Bricolage Grotesque Semi Bold" pitchFamily="34" charset="-122"/>
                <a:cs typeface="Bricolage Grotesque Semi Bold" pitchFamily="34" charset="-120"/>
              </a:rPr>
              <a:t>Federated Learning Workflow</a:t>
            </a:r>
            <a:endParaRPr lang="en-US" sz="2650" dirty="0"/>
          </a:p>
        </p:txBody>
      </p:sp>
      <p:sp>
        <p:nvSpPr>
          <p:cNvPr id="3" name="Text 1"/>
          <p:cNvSpPr/>
          <p:nvPr/>
        </p:nvSpPr>
        <p:spPr>
          <a:xfrm>
            <a:off x="542925" y="1068824"/>
            <a:ext cx="13544550" cy="217170"/>
          </a:xfrm>
          <a:prstGeom prst="rect">
            <a:avLst/>
          </a:prstGeom>
          <a:noFill/>
          <a:ln/>
        </p:spPr>
        <p:txBody>
          <a:bodyPr wrap="none" lIns="0" tIns="0" rIns="0" bIns="0" rtlCol="0" anchor="t"/>
          <a:lstStyle/>
          <a:p>
            <a:pPr marL="0" indent="0" algn="l">
              <a:lnSpc>
                <a:spcPts val="1700"/>
              </a:lnSpc>
              <a:buNone/>
            </a:pPr>
            <a:r>
              <a:rPr lang="en-US" sz="1050" dirty="0">
                <a:solidFill>
                  <a:srgbClr val="2C2926"/>
                </a:solidFill>
                <a:latin typeface="Inter" pitchFamily="34" charset="0"/>
                <a:ea typeface="Inter" pitchFamily="34" charset="-122"/>
                <a:cs typeface="Inter" pitchFamily="34" charset="-120"/>
              </a:rPr>
              <a:t>The core of TrustFed lies in its Federated Learning (FL) workflow, ensuring data privacy while facilitating collaborative model development.</a:t>
            </a:r>
            <a:endParaRPr lang="en-US" sz="1050" dirty="0"/>
          </a:p>
        </p:txBody>
      </p:sp>
      <p:pic>
        <p:nvPicPr>
          <p:cNvPr id="4" name="Image 0" descr="preencoded.png"/>
          <p:cNvPicPr>
            <a:picLocks noChangeAspect="1"/>
          </p:cNvPicPr>
          <p:nvPr/>
        </p:nvPicPr>
        <p:blipFill>
          <a:blip r:embed="rId3"/>
          <a:stretch>
            <a:fillRect/>
          </a:stretch>
        </p:blipFill>
        <p:spPr>
          <a:xfrm>
            <a:off x="1133361" y="1680891"/>
            <a:ext cx="12556661" cy="6753463"/>
          </a:xfrm>
          <a:prstGeom prst="rect">
            <a:avLst/>
          </a:prstGeom>
        </p:spPr>
      </p:pic>
      <p:sp>
        <p:nvSpPr>
          <p:cNvPr id="5" name="Text 2"/>
          <p:cNvSpPr/>
          <p:nvPr/>
        </p:nvSpPr>
        <p:spPr>
          <a:xfrm>
            <a:off x="5909297" y="4586681"/>
            <a:ext cx="2802843" cy="366651"/>
          </a:xfrm>
          <a:prstGeom prst="rect">
            <a:avLst/>
          </a:prstGeom>
          <a:noFill/>
          <a:ln/>
        </p:spPr>
        <p:txBody>
          <a:bodyPr wrap="none" lIns="0" tIns="0" rIns="0" bIns="0" rtlCol="0" anchor="t"/>
          <a:lstStyle/>
          <a:p>
            <a:pPr marL="0" indent="0" algn="ctr">
              <a:lnSpc>
                <a:spcPts val="1650"/>
              </a:lnSpc>
              <a:buNone/>
            </a:pPr>
            <a:r>
              <a:rPr lang="en-US" sz="1350" dirty="0">
                <a:solidFill>
                  <a:srgbClr val="000000"/>
                </a:solidFill>
                <a:latin typeface="Bricolage Grotesque Semi Bold" pitchFamily="34" charset="0"/>
                <a:ea typeface="Bricolage Grotesque Semi Bold" pitchFamily="34" charset="-122"/>
                <a:cs typeface="Bricolage Grotesque Semi Bold" pitchFamily="34" charset="-120"/>
              </a:rPr>
              <a:t>TrustFed Privacy</a:t>
            </a:r>
            <a:endParaRPr lang="en-US" sz="1350" dirty="0"/>
          </a:p>
        </p:txBody>
      </p:sp>
      <p:sp>
        <p:nvSpPr>
          <p:cNvPr id="6" name="Text 3"/>
          <p:cNvSpPr/>
          <p:nvPr/>
        </p:nvSpPr>
        <p:spPr>
          <a:xfrm>
            <a:off x="5909297" y="5057623"/>
            <a:ext cx="2802843" cy="586642"/>
          </a:xfrm>
          <a:prstGeom prst="rect">
            <a:avLst/>
          </a:prstGeom>
          <a:noFill/>
          <a:ln/>
        </p:spPr>
        <p:txBody>
          <a:bodyPr wrap="square" lIns="0" tIns="0" rIns="0" bIns="0" rtlCol="0" anchor="t"/>
          <a:lstStyle/>
          <a:p>
            <a:pPr marL="0" indent="0" algn="ctr">
              <a:lnSpc>
                <a:spcPts val="1350"/>
              </a:lnSpc>
              <a:buNone/>
            </a:pPr>
            <a:r>
              <a:rPr lang="en-US" sz="1050" dirty="0">
                <a:solidFill>
                  <a:srgbClr val="000000"/>
                </a:solidFill>
                <a:latin typeface="Inter" pitchFamily="34" charset="0"/>
                <a:ea typeface="Inter" pitchFamily="34" charset="-122"/>
                <a:cs typeface="Inter" pitchFamily="34" charset="-120"/>
              </a:rPr>
              <a:t>Data never leaves bank premises</a:t>
            </a:r>
            <a:endParaRPr lang="en-US" sz="1050" dirty="0"/>
          </a:p>
        </p:txBody>
      </p:sp>
      <p:sp>
        <p:nvSpPr>
          <p:cNvPr id="7" name="Text 4"/>
          <p:cNvSpPr/>
          <p:nvPr/>
        </p:nvSpPr>
        <p:spPr>
          <a:xfrm>
            <a:off x="10387328" y="3077708"/>
            <a:ext cx="2933208" cy="366651"/>
          </a:xfrm>
          <a:prstGeom prst="rect">
            <a:avLst/>
          </a:prstGeom>
          <a:noFill/>
          <a:ln/>
        </p:spPr>
        <p:txBody>
          <a:bodyPr wrap="none" lIns="0" tIns="0" rIns="0" bIns="0" rtlCol="0" anchor="t"/>
          <a:lstStyle/>
          <a:p>
            <a:pPr marL="0" indent="0" algn="ctr">
              <a:lnSpc>
                <a:spcPts val="1650"/>
              </a:lnSpc>
              <a:buNone/>
            </a:pPr>
            <a:r>
              <a:rPr lang="en-US" sz="1350" dirty="0">
                <a:solidFill>
                  <a:srgbClr val="000000"/>
                </a:solidFill>
                <a:latin typeface="Bricolage Grotesque Semi Bold" pitchFamily="34" charset="0"/>
                <a:ea typeface="Bricolage Grotesque Semi Bold" pitchFamily="34" charset="-122"/>
                <a:cs typeface="Bricolage Grotesque Semi Bold" pitchFamily="34" charset="-120"/>
              </a:rPr>
              <a:t>Bank B Local Model</a:t>
            </a:r>
            <a:endParaRPr lang="en-US" sz="1350" dirty="0"/>
          </a:p>
        </p:txBody>
      </p:sp>
      <p:sp>
        <p:nvSpPr>
          <p:cNvPr id="8" name="Text 5"/>
          <p:cNvSpPr/>
          <p:nvPr/>
        </p:nvSpPr>
        <p:spPr>
          <a:xfrm>
            <a:off x="10237409" y="3548651"/>
            <a:ext cx="3233046" cy="293321"/>
          </a:xfrm>
          <a:prstGeom prst="rect">
            <a:avLst/>
          </a:prstGeom>
          <a:noFill/>
          <a:ln/>
        </p:spPr>
        <p:txBody>
          <a:bodyPr wrap="none" lIns="0" tIns="0" rIns="0" bIns="0" rtlCol="0" anchor="t"/>
          <a:lstStyle/>
          <a:p>
            <a:pPr marL="0" indent="0" algn="ctr">
              <a:lnSpc>
                <a:spcPts val="1350"/>
              </a:lnSpc>
              <a:buNone/>
            </a:pPr>
            <a:r>
              <a:rPr lang="en-US" sz="1050" dirty="0">
                <a:solidFill>
                  <a:srgbClr val="000000"/>
                </a:solidFill>
                <a:latin typeface="Inter" pitchFamily="34" charset="0"/>
                <a:ea typeface="Inter" pitchFamily="34" charset="-122"/>
                <a:cs typeface="Inter" pitchFamily="34" charset="-120"/>
              </a:rPr>
              <a:t>Train on local bank B data</a:t>
            </a:r>
            <a:endParaRPr lang="en-US" sz="1050" dirty="0"/>
          </a:p>
        </p:txBody>
      </p:sp>
      <p:sp>
        <p:nvSpPr>
          <p:cNvPr id="9" name="Text 6"/>
          <p:cNvSpPr/>
          <p:nvPr/>
        </p:nvSpPr>
        <p:spPr>
          <a:xfrm>
            <a:off x="1287866" y="6581262"/>
            <a:ext cx="2933207" cy="366651"/>
          </a:xfrm>
          <a:prstGeom prst="rect">
            <a:avLst/>
          </a:prstGeom>
          <a:noFill/>
          <a:ln/>
        </p:spPr>
        <p:txBody>
          <a:bodyPr wrap="none" lIns="0" tIns="0" rIns="0" bIns="0" rtlCol="0" anchor="t"/>
          <a:lstStyle/>
          <a:p>
            <a:pPr marL="0" indent="0" algn="ctr">
              <a:lnSpc>
                <a:spcPts val="1650"/>
              </a:lnSpc>
              <a:buNone/>
            </a:pPr>
            <a:r>
              <a:rPr lang="en-US" sz="1350" dirty="0">
                <a:solidFill>
                  <a:srgbClr val="000000"/>
                </a:solidFill>
                <a:latin typeface="Bricolage Grotesque Semi Bold" pitchFamily="34" charset="0"/>
                <a:ea typeface="Bricolage Grotesque Semi Bold" pitchFamily="34" charset="-122"/>
                <a:cs typeface="Bricolage Grotesque Semi Bold" pitchFamily="34" charset="-120"/>
              </a:rPr>
              <a:t>Aggregator (Server)</a:t>
            </a:r>
            <a:endParaRPr lang="en-US" sz="1350" dirty="0"/>
          </a:p>
        </p:txBody>
      </p:sp>
      <p:sp>
        <p:nvSpPr>
          <p:cNvPr id="10" name="Text 7"/>
          <p:cNvSpPr/>
          <p:nvPr/>
        </p:nvSpPr>
        <p:spPr>
          <a:xfrm>
            <a:off x="1137947" y="7052205"/>
            <a:ext cx="3233047" cy="586641"/>
          </a:xfrm>
          <a:prstGeom prst="rect">
            <a:avLst/>
          </a:prstGeom>
          <a:noFill/>
          <a:ln/>
        </p:spPr>
        <p:txBody>
          <a:bodyPr wrap="square" lIns="0" tIns="0" rIns="0" bIns="0" rtlCol="0" anchor="t"/>
          <a:lstStyle/>
          <a:p>
            <a:pPr marL="0" indent="0" algn="ctr">
              <a:lnSpc>
                <a:spcPts val="1350"/>
              </a:lnSpc>
              <a:buNone/>
            </a:pPr>
            <a:r>
              <a:rPr lang="en-US" sz="1050" dirty="0">
                <a:solidFill>
                  <a:srgbClr val="000000"/>
                </a:solidFill>
                <a:latin typeface="Inter" pitchFamily="34" charset="0"/>
                <a:ea typeface="Inter" pitchFamily="34" charset="-122"/>
                <a:cs typeface="Inter" pitchFamily="34" charset="-120"/>
              </a:rPr>
              <a:t>Perform Federated Averaging</a:t>
            </a:r>
            <a:endParaRPr lang="en-US" sz="1050" dirty="0"/>
          </a:p>
        </p:txBody>
      </p:sp>
      <p:sp>
        <p:nvSpPr>
          <p:cNvPr id="11" name="Text 8"/>
          <p:cNvSpPr/>
          <p:nvPr/>
        </p:nvSpPr>
        <p:spPr>
          <a:xfrm>
            <a:off x="1652887" y="2360702"/>
            <a:ext cx="2933207" cy="366651"/>
          </a:xfrm>
          <a:prstGeom prst="rect">
            <a:avLst/>
          </a:prstGeom>
          <a:noFill/>
          <a:ln/>
        </p:spPr>
        <p:txBody>
          <a:bodyPr wrap="none" lIns="0" tIns="0" rIns="0" bIns="0" rtlCol="0" anchor="t"/>
          <a:lstStyle/>
          <a:p>
            <a:pPr marL="0" indent="0" algn="ctr">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Bank A Local Model</a:t>
            </a:r>
            <a:endParaRPr lang="en-US" sz="1350" dirty="0"/>
          </a:p>
        </p:txBody>
      </p:sp>
      <p:sp>
        <p:nvSpPr>
          <p:cNvPr id="12" name="Text 9"/>
          <p:cNvSpPr/>
          <p:nvPr/>
        </p:nvSpPr>
        <p:spPr>
          <a:xfrm>
            <a:off x="1502968" y="2831645"/>
            <a:ext cx="3233047" cy="293321"/>
          </a:xfrm>
          <a:prstGeom prst="rect">
            <a:avLst/>
          </a:prstGeom>
          <a:noFill/>
          <a:ln/>
        </p:spPr>
        <p:txBody>
          <a:bodyPr wrap="none" lIns="0" tIns="0" rIns="0" bIns="0" rtlCol="0" anchor="t"/>
          <a:lstStyle/>
          <a:p>
            <a:pPr marL="0" indent="0" algn="ctr">
              <a:lnSpc>
                <a:spcPts val="1350"/>
              </a:lnSpc>
              <a:buNone/>
            </a:pPr>
            <a:r>
              <a:rPr lang="en-US" sz="1050" dirty="0">
                <a:solidFill>
                  <a:srgbClr val="2C2926"/>
                </a:solidFill>
                <a:latin typeface="Inter" pitchFamily="34" charset="0"/>
                <a:ea typeface="Inter" pitchFamily="34" charset="-122"/>
                <a:cs typeface="Inter" pitchFamily="34" charset="-120"/>
              </a:rPr>
              <a:t>Train on local bank A data</a:t>
            </a:r>
            <a:endParaRPr lang="en-US" sz="1050" dirty="0"/>
          </a:p>
        </p:txBody>
      </p:sp>
      <p:sp>
        <p:nvSpPr>
          <p:cNvPr id="13" name="Text 10"/>
          <p:cNvSpPr/>
          <p:nvPr/>
        </p:nvSpPr>
        <p:spPr>
          <a:xfrm>
            <a:off x="9996234" y="7167903"/>
            <a:ext cx="2933207" cy="366651"/>
          </a:xfrm>
          <a:prstGeom prst="rect">
            <a:avLst/>
          </a:prstGeom>
          <a:noFill/>
          <a:ln/>
        </p:spPr>
        <p:txBody>
          <a:bodyPr wrap="none" lIns="0" tIns="0" rIns="0" bIns="0" rtlCol="0" anchor="t"/>
          <a:lstStyle/>
          <a:p>
            <a:pPr marL="0" indent="0" algn="ctr">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Global Model</a:t>
            </a:r>
            <a:endParaRPr lang="en-US" sz="1350" dirty="0"/>
          </a:p>
        </p:txBody>
      </p:sp>
      <p:sp>
        <p:nvSpPr>
          <p:cNvPr id="14" name="Text 11"/>
          <p:cNvSpPr/>
          <p:nvPr/>
        </p:nvSpPr>
        <p:spPr>
          <a:xfrm>
            <a:off x="9846314" y="7638846"/>
            <a:ext cx="3233046" cy="586641"/>
          </a:xfrm>
          <a:prstGeom prst="rect">
            <a:avLst/>
          </a:prstGeom>
          <a:noFill/>
          <a:ln/>
        </p:spPr>
        <p:txBody>
          <a:bodyPr wrap="square" lIns="0" tIns="0" rIns="0" bIns="0" rtlCol="0" anchor="t"/>
          <a:lstStyle/>
          <a:p>
            <a:pPr marL="0" indent="0" algn="ctr">
              <a:lnSpc>
                <a:spcPts val="1350"/>
              </a:lnSpc>
              <a:buNone/>
            </a:pPr>
            <a:r>
              <a:rPr lang="en-US" sz="1050" dirty="0">
                <a:solidFill>
                  <a:srgbClr val="2C2926"/>
                </a:solidFill>
                <a:latin typeface="Inter" pitchFamily="34" charset="0"/>
                <a:ea typeface="Inter" pitchFamily="34" charset="-122"/>
                <a:cs typeface="Inter" pitchFamily="34" charset="-120"/>
              </a:rPr>
              <a:t>Distribute updated model to banks</a:t>
            </a:r>
            <a:endParaRPr lang="en-US" sz="1050" dirty="0"/>
          </a:p>
        </p:txBody>
      </p:sp>
      <p:sp>
        <p:nvSpPr>
          <p:cNvPr id="15" name="Text 12"/>
          <p:cNvSpPr/>
          <p:nvPr/>
        </p:nvSpPr>
        <p:spPr>
          <a:xfrm>
            <a:off x="542925" y="8982432"/>
            <a:ext cx="13544550" cy="217170"/>
          </a:xfrm>
          <a:prstGeom prst="rect">
            <a:avLst/>
          </a:prstGeom>
          <a:noFill/>
          <a:ln/>
        </p:spPr>
        <p:txBody>
          <a:bodyPr wrap="none" lIns="0" tIns="0" rIns="0" bIns="0" rtlCol="0" anchor="t"/>
          <a:lstStyle/>
          <a:p>
            <a:pPr marL="0" indent="0" algn="l">
              <a:lnSpc>
                <a:spcPts val="1700"/>
              </a:lnSpc>
              <a:buNone/>
            </a:pPr>
            <a:r>
              <a:rPr lang="en-US" sz="1050" dirty="0">
                <a:solidFill>
                  <a:srgbClr val="2C2926"/>
                </a:solidFill>
                <a:latin typeface="Inter" pitchFamily="34" charset="0"/>
                <a:ea typeface="Inter" pitchFamily="34" charset="-122"/>
                <a:cs typeface="Inter" pitchFamily="34" charset="-120"/>
              </a:rPr>
              <a:t>This cyclical process ensures that financial institutions can benefit from a powerful, collaboratively trained credit scoring model without ever sharing their sensitive raw data.</a:t>
            </a:r>
            <a:endParaRPr lang="en-US" sz="1050" dirty="0"/>
          </a:p>
        </p:txBody>
      </p:sp>
      <p:sp>
        <p:nvSpPr>
          <p:cNvPr id="17" name="Oval 16">
            <a:extLst>
              <a:ext uri="{FF2B5EF4-FFF2-40B4-BE49-F238E27FC236}">
                <a16:creationId xmlns:a16="http://schemas.microsoft.com/office/drawing/2014/main" id="{D8ED009C-191A-C9A8-89E0-C7EE8C88C94A}"/>
              </a:ext>
            </a:extLst>
          </p:cNvPr>
          <p:cNvSpPr/>
          <p:nvPr/>
        </p:nvSpPr>
        <p:spPr>
          <a:xfrm>
            <a:off x="12749645" y="7534554"/>
            <a:ext cx="1880755" cy="695046"/>
          </a:xfrm>
          <a:prstGeom prst="ellipse">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ta-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448E74-4AD8-5C0F-A63D-426FCF7E1BF2}"/>
              </a:ext>
            </a:extLst>
          </p:cNvPr>
          <p:cNvSpPr txBox="1"/>
          <p:nvPr/>
        </p:nvSpPr>
        <p:spPr>
          <a:xfrm>
            <a:off x="529936" y="571500"/>
            <a:ext cx="5985164" cy="523220"/>
          </a:xfrm>
          <a:prstGeom prst="rect">
            <a:avLst/>
          </a:prstGeom>
          <a:noFill/>
        </p:spPr>
        <p:txBody>
          <a:bodyPr wrap="square" rtlCol="0">
            <a:spAutoFit/>
          </a:bodyPr>
          <a:lstStyle/>
          <a:p>
            <a:r>
              <a:rPr lang="en-US" sz="2800" dirty="0">
                <a:latin typeface="Bricolage Grotesque Semi Bold" panose="020B0604020202020204" charset="0"/>
                <a:cs typeface="Times New Roman" panose="02020603050405020304" pitchFamily="18" charset="0"/>
              </a:rPr>
              <a:t>ARCHIETURE DIAGRAM</a:t>
            </a:r>
            <a:endParaRPr lang="ta-IN" sz="2800" dirty="0">
              <a:latin typeface="Bricolage Grotesque Semi Bold" panose="020B0604020202020204" charset="0"/>
            </a:endParaRPr>
          </a:p>
        </p:txBody>
      </p:sp>
      <p:sp>
        <p:nvSpPr>
          <p:cNvPr id="3" name="Rectangle 2">
            <a:extLst>
              <a:ext uri="{FF2B5EF4-FFF2-40B4-BE49-F238E27FC236}">
                <a16:creationId xmlns:a16="http://schemas.microsoft.com/office/drawing/2014/main" id="{C92AC9DD-C5C3-C99C-7EA3-8308DE9F5DDD}"/>
              </a:ext>
            </a:extLst>
          </p:cNvPr>
          <p:cNvSpPr/>
          <p:nvPr/>
        </p:nvSpPr>
        <p:spPr>
          <a:xfrm>
            <a:off x="0" y="7595755"/>
            <a:ext cx="14630400" cy="63384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ta-IN"/>
          </a:p>
        </p:txBody>
      </p:sp>
      <p:pic>
        <p:nvPicPr>
          <p:cNvPr id="4" name="Picture 3">
            <a:extLst>
              <a:ext uri="{FF2B5EF4-FFF2-40B4-BE49-F238E27FC236}">
                <a16:creationId xmlns:a16="http://schemas.microsoft.com/office/drawing/2014/main" id="{76D41702-D98A-0914-8DED-D553031C6B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4191" y="1230228"/>
            <a:ext cx="6265719" cy="5337888"/>
          </a:xfrm>
          <a:prstGeom prst="rect">
            <a:avLst/>
          </a:prstGeom>
          <a:noFill/>
          <a:ln>
            <a:noFill/>
          </a:ln>
        </p:spPr>
      </p:pic>
      <p:pic>
        <p:nvPicPr>
          <p:cNvPr id="6" name="Picture 5">
            <a:extLst>
              <a:ext uri="{FF2B5EF4-FFF2-40B4-BE49-F238E27FC236}">
                <a16:creationId xmlns:a16="http://schemas.microsoft.com/office/drawing/2014/main" id="{1941F69C-3529-03AD-E46E-E4F68187FCAD}"/>
              </a:ext>
            </a:extLst>
          </p:cNvPr>
          <p:cNvPicPr>
            <a:picLocks noChangeAspect="1"/>
          </p:cNvPicPr>
          <p:nvPr/>
        </p:nvPicPr>
        <p:blipFill>
          <a:blip r:embed="rId3"/>
          <a:stretch>
            <a:fillRect/>
          </a:stretch>
        </p:blipFill>
        <p:spPr>
          <a:xfrm>
            <a:off x="387925" y="1230228"/>
            <a:ext cx="6002483" cy="5337888"/>
          </a:xfrm>
          <a:prstGeom prst="rect">
            <a:avLst/>
          </a:prstGeom>
        </p:spPr>
      </p:pic>
    </p:spTree>
    <p:extLst>
      <p:ext uri="{BB962C8B-B14F-4D97-AF65-F5344CB8AC3E}">
        <p14:creationId xmlns:p14="http://schemas.microsoft.com/office/powerpoint/2010/main" val="14688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1083</Words>
  <Application>Microsoft Office PowerPoint</Application>
  <PresentationFormat>Custom</PresentationFormat>
  <Paragraphs>115</Paragraphs>
  <Slides>11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Bricolage Grotesque Light</vt:lpstr>
      <vt:lpstr>Arial</vt:lpstr>
      <vt:lpstr>Bricolage Grotesque Semi Bold</vt:lpstr>
      <vt:lpstr>Times New Roman</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sharavana kumar</cp:lastModifiedBy>
  <cp:revision>3</cp:revision>
  <dcterms:created xsi:type="dcterms:W3CDTF">2025-09-03T18:19:49Z</dcterms:created>
  <dcterms:modified xsi:type="dcterms:W3CDTF">2025-09-04T03:25:35Z</dcterms:modified>
</cp:coreProperties>
</file>